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handoutMasterIdLst>
    <p:handoutMasterId r:id="rId41"/>
  </p:handoutMasterIdLst>
  <p:sldIdLst>
    <p:sldId id="256" r:id="rId2"/>
    <p:sldId id="345" r:id="rId3"/>
    <p:sldId id="416" r:id="rId4"/>
    <p:sldId id="417" r:id="rId5"/>
    <p:sldId id="418" r:id="rId6"/>
    <p:sldId id="366" r:id="rId7"/>
    <p:sldId id="365" r:id="rId8"/>
    <p:sldId id="419" r:id="rId9"/>
    <p:sldId id="420" r:id="rId10"/>
    <p:sldId id="434" r:id="rId11"/>
    <p:sldId id="421" r:id="rId12"/>
    <p:sldId id="422" r:id="rId13"/>
    <p:sldId id="364" r:id="rId14"/>
    <p:sldId id="406" r:id="rId15"/>
    <p:sldId id="412" r:id="rId16"/>
    <p:sldId id="414" r:id="rId17"/>
    <p:sldId id="399" r:id="rId18"/>
    <p:sldId id="400" r:id="rId19"/>
    <p:sldId id="401" r:id="rId20"/>
    <p:sldId id="402" r:id="rId21"/>
    <p:sldId id="392" r:id="rId22"/>
    <p:sldId id="407" r:id="rId23"/>
    <p:sldId id="409" r:id="rId24"/>
    <p:sldId id="408" r:id="rId25"/>
    <p:sldId id="308" r:id="rId26"/>
    <p:sldId id="342" r:id="rId27"/>
    <p:sldId id="404" r:id="rId28"/>
    <p:sldId id="403" r:id="rId29"/>
    <p:sldId id="391" r:id="rId30"/>
    <p:sldId id="360" r:id="rId31"/>
    <p:sldId id="362" r:id="rId32"/>
    <p:sldId id="356" r:id="rId33"/>
    <p:sldId id="389" r:id="rId34"/>
    <p:sldId id="410" r:id="rId35"/>
    <p:sldId id="432" r:id="rId36"/>
    <p:sldId id="424" r:id="rId37"/>
    <p:sldId id="426" r:id="rId38"/>
    <p:sldId id="427" r:id="rId39"/>
  </p:sldIdLst>
  <p:sldSz cx="9144000" cy="6858000" type="screen4x3"/>
  <p:notesSz cx="9388475" cy="71024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4867" autoAdjust="0"/>
    <p:restoredTop sz="91984" autoAdjust="0"/>
  </p:normalViewPr>
  <p:slideViewPr>
    <p:cSldViewPr>
      <p:cViewPr>
        <p:scale>
          <a:sx n="100" d="100"/>
          <a:sy n="100" d="100"/>
        </p:scale>
        <p:origin x="-1674" y="-156"/>
      </p:cViewPr>
      <p:guideLst>
        <p:guide orient="horz" pos="2160"/>
        <p:guide pos="288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068339" cy="355124"/>
          </a:xfrm>
          <a:prstGeom prst="rect">
            <a:avLst/>
          </a:prstGeom>
        </p:spPr>
        <p:txBody>
          <a:bodyPr vert="horz" lIns="94218" tIns="47108" rIns="94218" bIns="47108" rtlCol="0"/>
          <a:lstStyle>
            <a:lvl1pPr algn="l">
              <a:defRPr sz="1200"/>
            </a:lvl1pPr>
          </a:lstStyle>
          <a:p>
            <a:r>
              <a:rPr lang="en-US" smtClean="0"/>
              <a:t>FPGA Tour</a:t>
            </a:r>
            <a:endParaRPr lang="en-US"/>
          </a:p>
        </p:txBody>
      </p:sp>
      <p:sp>
        <p:nvSpPr>
          <p:cNvPr id="3" name="Date Placeholder 2"/>
          <p:cNvSpPr>
            <a:spLocks noGrp="1"/>
          </p:cNvSpPr>
          <p:nvPr>
            <p:ph type="dt" sz="quarter" idx="1"/>
          </p:nvPr>
        </p:nvSpPr>
        <p:spPr>
          <a:xfrm>
            <a:off x="5317964" y="0"/>
            <a:ext cx="4068339" cy="355124"/>
          </a:xfrm>
          <a:prstGeom prst="rect">
            <a:avLst/>
          </a:prstGeom>
        </p:spPr>
        <p:txBody>
          <a:bodyPr vert="horz" lIns="94218" tIns="47108" rIns="94218" bIns="47108" rtlCol="0"/>
          <a:lstStyle>
            <a:lvl1pPr algn="r">
              <a:defRPr sz="1200"/>
            </a:lvl1pPr>
          </a:lstStyle>
          <a:p>
            <a:fld id="{61195138-101D-4257-A725-21A6A328D09A}" type="datetime1">
              <a:rPr lang="en-US" smtClean="0"/>
              <a:t>2/21/2023</a:t>
            </a:fld>
            <a:endParaRPr lang="en-US"/>
          </a:p>
        </p:txBody>
      </p:sp>
      <p:sp>
        <p:nvSpPr>
          <p:cNvPr id="4" name="Footer Placeholder 3"/>
          <p:cNvSpPr>
            <a:spLocks noGrp="1"/>
          </p:cNvSpPr>
          <p:nvPr>
            <p:ph type="ftr" sz="quarter" idx="2"/>
          </p:nvPr>
        </p:nvSpPr>
        <p:spPr>
          <a:xfrm>
            <a:off x="1" y="6746120"/>
            <a:ext cx="4068339" cy="355124"/>
          </a:xfrm>
          <a:prstGeom prst="rect">
            <a:avLst/>
          </a:prstGeom>
        </p:spPr>
        <p:txBody>
          <a:bodyPr vert="horz" lIns="94218" tIns="47108" rIns="94218" bIns="47108" rtlCol="0" anchor="b"/>
          <a:lstStyle>
            <a:lvl1pPr algn="l">
              <a:defRPr sz="1200"/>
            </a:lvl1pPr>
          </a:lstStyle>
          <a:p>
            <a:r>
              <a:rPr lang="en-US" smtClean="0"/>
              <a:t>Jim Brakefield 2022</a:t>
            </a:r>
            <a:endParaRPr lang="en-US"/>
          </a:p>
        </p:txBody>
      </p:sp>
      <p:sp>
        <p:nvSpPr>
          <p:cNvPr id="5" name="Slide Number Placeholder 4"/>
          <p:cNvSpPr>
            <a:spLocks noGrp="1"/>
          </p:cNvSpPr>
          <p:nvPr>
            <p:ph type="sldNum" sz="quarter" idx="3"/>
          </p:nvPr>
        </p:nvSpPr>
        <p:spPr>
          <a:xfrm>
            <a:off x="5317964" y="6746120"/>
            <a:ext cx="4068339" cy="355124"/>
          </a:xfrm>
          <a:prstGeom prst="rect">
            <a:avLst/>
          </a:prstGeom>
        </p:spPr>
        <p:txBody>
          <a:bodyPr vert="horz" lIns="94218" tIns="47108" rIns="94218" bIns="47108" rtlCol="0" anchor="b"/>
          <a:lstStyle>
            <a:lvl1pPr algn="r">
              <a:defRPr sz="1200"/>
            </a:lvl1pPr>
          </a:lstStyle>
          <a:p>
            <a:fld id="{D815F126-D0BB-4ABD-8E98-C894FC6133E8}" type="slidenum">
              <a:rPr lang="en-US" smtClean="0"/>
              <a:t>‹#›</a:t>
            </a:fld>
            <a:endParaRPr lang="en-US"/>
          </a:p>
        </p:txBody>
      </p:sp>
    </p:spTree>
    <p:extLst>
      <p:ext uri="{BB962C8B-B14F-4D97-AF65-F5344CB8AC3E}">
        <p14:creationId xmlns:p14="http://schemas.microsoft.com/office/powerpoint/2010/main" val="234698228"/>
      </p:ext>
    </p:extLst>
  </p:cSld>
  <p:clrMap bg1="lt1" tx1="dk1" bg2="lt2" tx2="dk2" accent1="accent1" accent2="accent2" accent3="accent3" accent4="accent4" accent5="accent5" accent6="accent6" hlink="hlink" folHlink="folHlink"/>
  <p:hf hdr="0" ftr="0"/>
</p:handoutMaster>
</file>

<file path=ppt/media/image1.png>
</file>

<file path=ppt/media/image10.png>
</file>

<file path=ppt/media/image11.tmp>
</file>

<file path=ppt/media/image12.png>
</file>

<file path=ppt/media/image2.tmp>
</file>

<file path=ppt/media/image3.png>
</file>

<file path=ppt/media/image4.jpeg>
</file>

<file path=ppt/media/image5.tmp>
</file>

<file path=ppt/media/image6.tmp>
</file>

<file path=ppt/media/image7.tmp>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068339" cy="355124"/>
          </a:xfrm>
          <a:prstGeom prst="rect">
            <a:avLst/>
          </a:prstGeom>
        </p:spPr>
        <p:txBody>
          <a:bodyPr vert="horz" lIns="94218" tIns="47108" rIns="94218" bIns="47108" rtlCol="0"/>
          <a:lstStyle>
            <a:lvl1pPr algn="l">
              <a:defRPr sz="1200"/>
            </a:lvl1pPr>
          </a:lstStyle>
          <a:p>
            <a:r>
              <a:rPr lang="en-US" smtClean="0"/>
              <a:t>FPGA Tour</a:t>
            </a:r>
            <a:endParaRPr lang="en-US"/>
          </a:p>
        </p:txBody>
      </p:sp>
      <p:sp>
        <p:nvSpPr>
          <p:cNvPr id="3" name="Date Placeholder 2"/>
          <p:cNvSpPr>
            <a:spLocks noGrp="1"/>
          </p:cNvSpPr>
          <p:nvPr>
            <p:ph type="dt" idx="1"/>
          </p:nvPr>
        </p:nvSpPr>
        <p:spPr>
          <a:xfrm>
            <a:off x="5317964" y="0"/>
            <a:ext cx="4068339" cy="355124"/>
          </a:xfrm>
          <a:prstGeom prst="rect">
            <a:avLst/>
          </a:prstGeom>
        </p:spPr>
        <p:txBody>
          <a:bodyPr vert="horz" lIns="94218" tIns="47108" rIns="94218" bIns="47108" rtlCol="0"/>
          <a:lstStyle>
            <a:lvl1pPr algn="r">
              <a:defRPr sz="1200"/>
            </a:lvl1pPr>
          </a:lstStyle>
          <a:p>
            <a:fld id="{8DB7B33B-4BFA-4CF8-9835-62EB9C354658}" type="datetime1">
              <a:rPr lang="en-US" smtClean="0"/>
              <a:t>2/21/2023</a:t>
            </a:fld>
            <a:endParaRPr lang="en-US"/>
          </a:p>
        </p:txBody>
      </p:sp>
      <p:sp>
        <p:nvSpPr>
          <p:cNvPr id="4" name="Slide Image Placeholder 3"/>
          <p:cNvSpPr>
            <a:spLocks noGrp="1" noRot="1" noChangeAspect="1"/>
          </p:cNvSpPr>
          <p:nvPr>
            <p:ph type="sldImg" idx="2"/>
          </p:nvPr>
        </p:nvSpPr>
        <p:spPr>
          <a:xfrm>
            <a:off x="2919413" y="533400"/>
            <a:ext cx="3549650" cy="2662238"/>
          </a:xfrm>
          <a:prstGeom prst="rect">
            <a:avLst/>
          </a:prstGeom>
          <a:noFill/>
          <a:ln w="12700">
            <a:solidFill>
              <a:prstClr val="black"/>
            </a:solidFill>
          </a:ln>
        </p:spPr>
        <p:txBody>
          <a:bodyPr vert="horz" lIns="94218" tIns="47108" rIns="94218" bIns="47108" rtlCol="0" anchor="ctr"/>
          <a:lstStyle/>
          <a:p>
            <a:endParaRPr lang="en-US"/>
          </a:p>
        </p:txBody>
      </p:sp>
      <p:sp>
        <p:nvSpPr>
          <p:cNvPr id="5" name="Notes Placeholder 4"/>
          <p:cNvSpPr>
            <a:spLocks noGrp="1"/>
          </p:cNvSpPr>
          <p:nvPr>
            <p:ph type="body" sz="quarter" idx="3"/>
          </p:nvPr>
        </p:nvSpPr>
        <p:spPr>
          <a:xfrm>
            <a:off x="938848" y="3373676"/>
            <a:ext cx="7510780" cy="3196114"/>
          </a:xfrm>
          <a:prstGeom prst="rect">
            <a:avLst/>
          </a:prstGeom>
        </p:spPr>
        <p:txBody>
          <a:bodyPr vert="horz" lIns="94218" tIns="47108" rIns="94218" bIns="47108"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1" y="6746120"/>
            <a:ext cx="4068339" cy="355124"/>
          </a:xfrm>
          <a:prstGeom prst="rect">
            <a:avLst/>
          </a:prstGeom>
        </p:spPr>
        <p:txBody>
          <a:bodyPr vert="horz" lIns="94218" tIns="47108" rIns="94218" bIns="47108" rtlCol="0" anchor="b"/>
          <a:lstStyle>
            <a:lvl1pPr algn="l">
              <a:defRPr sz="1200"/>
            </a:lvl1pPr>
          </a:lstStyle>
          <a:p>
            <a:r>
              <a:rPr lang="en-US" smtClean="0"/>
              <a:t>Jim Brakefield 2022</a:t>
            </a:r>
            <a:endParaRPr lang="en-US"/>
          </a:p>
        </p:txBody>
      </p:sp>
      <p:sp>
        <p:nvSpPr>
          <p:cNvPr id="7" name="Slide Number Placeholder 6"/>
          <p:cNvSpPr>
            <a:spLocks noGrp="1"/>
          </p:cNvSpPr>
          <p:nvPr>
            <p:ph type="sldNum" sz="quarter" idx="5"/>
          </p:nvPr>
        </p:nvSpPr>
        <p:spPr>
          <a:xfrm>
            <a:off x="5317964" y="6746120"/>
            <a:ext cx="4068339" cy="355124"/>
          </a:xfrm>
          <a:prstGeom prst="rect">
            <a:avLst/>
          </a:prstGeom>
        </p:spPr>
        <p:txBody>
          <a:bodyPr vert="horz" lIns="94218" tIns="47108" rIns="94218" bIns="47108" rtlCol="0" anchor="b"/>
          <a:lstStyle>
            <a:lvl1pPr algn="r">
              <a:defRPr sz="1200"/>
            </a:lvl1pPr>
          </a:lstStyle>
          <a:p>
            <a:fld id="{0E080357-2401-457E-B2E8-CE0541A88319}" type="slidenum">
              <a:rPr lang="en-US" smtClean="0"/>
              <a:t>‹#›</a:t>
            </a:fld>
            <a:endParaRPr lang="en-US"/>
          </a:p>
        </p:txBody>
      </p:sp>
    </p:spTree>
    <p:extLst>
      <p:ext uri="{BB962C8B-B14F-4D97-AF65-F5344CB8AC3E}">
        <p14:creationId xmlns:p14="http://schemas.microsoft.com/office/powerpoint/2010/main" val="2427805816"/>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github.com/hneemann/Digital/"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github.com/hneemann/Digital/"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Tinker</a:t>
            </a:r>
            <a:r>
              <a:rPr lang="en-US" baseline="0" dirty="0" smtClean="0"/>
              <a:t> toy (or LEGO block) construction embodies the generation/design of abstract objects from simple uniform components</a:t>
            </a:r>
            <a:endParaRPr lang="en-US" dirty="0"/>
          </a:p>
        </p:txBody>
      </p:sp>
      <p:sp>
        <p:nvSpPr>
          <p:cNvPr id="4" name="Slide Number Placeholder 3"/>
          <p:cNvSpPr>
            <a:spLocks noGrp="1"/>
          </p:cNvSpPr>
          <p:nvPr>
            <p:ph type="sldNum" sz="quarter" idx="10"/>
          </p:nvPr>
        </p:nvSpPr>
        <p:spPr/>
        <p:txBody>
          <a:bodyPr/>
          <a:lstStyle/>
          <a:p>
            <a:fld id="{0E080357-2401-457E-B2E8-CE0541A88319}" type="slidenum">
              <a:rPr lang="en-US" smtClean="0"/>
              <a:t>1</a:t>
            </a:fld>
            <a:endParaRPr lang="en-US"/>
          </a:p>
        </p:txBody>
      </p:sp>
      <p:sp>
        <p:nvSpPr>
          <p:cNvPr id="5" name="Date Placeholder 4"/>
          <p:cNvSpPr>
            <a:spLocks noGrp="1"/>
          </p:cNvSpPr>
          <p:nvPr>
            <p:ph type="dt" idx="11"/>
          </p:nvPr>
        </p:nvSpPr>
        <p:spPr/>
        <p:txBody>
          <a:bodyPr/>
          <a:lstStyle/>
          <a:p>
            <a:fld id="{BBD7A887-0F23-4F6C-AD13-2DB238BEB562}" type="datetime1">
              <a:rPr lang="en-US" smtClean="0"/>
              <a:t>2/21/2023</a:t>
            </a:fld>
            <a:endParaRPr lang="en-US"/>
          </a:p>
        </p:txBody>
      </p:sp>
    </p:spTree>
    <p:extLst>
      <p:ext uri="{BB962C8B-B14F-4D97-AF65-F5344CB8AC3E}">
        <p14:creationId xmlns:p14="http://schemas.microsoft.com/office/powerpoint/2010/main" val="36366431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LUT count, DRAM and</a:t>
            </a:r>
            <a:r>
              <a:rPr lang="en-US" baseline="0" dirty="0" smtClean="0"/>
              <a:t> SD card slot means that the board can be used for soft core processors such as 6502, Z80, AVR etc.  The SD card can be used as a disk file device supporting an operating system. https://www.cnx-software.com/2022/01/17/tang-nano-9k-fpga-board-can-emulate-picorv32-risc-v-soft-core-with-all-peripherals/</a:t>
            </a:r>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13</a:t>
            </a:fld>
            <a:endParaRPr lang="en-US"/>
          </a:p>
        </p:txBody>
      </p:sp>
    </p:spTree>
    <p:extLst>
      <p:ext uri="{BB962C8B-B14F-4D97-AF65-F5344CB8AC3E}">
        <p14:creationId xmlns:p14="http://schemas.microsoft.com/office/powerpoint/2010/main" val="37237802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Pricing for thirty kits for a classroom about $20 each plus shipping and taxes.  Spreadsheet has several sources for each of the items.  One could use two five position DIP switches?  Be sure to get jumpers with insulated ends. For a long breadboard picture see Long Breadboard slide.  The longer breadboards have power rows aligned with pin columns.</a:t>
            </a:r>
          </a:p>
          <a:p>
            <a:endParaRPr lang="en-US" dirty="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14</a:t>
            </a:fld>
            <a:endParaRPr lang="en-US"/>
          </a:p>
        </p:txBody>
      </p:sp>
    </p:spTree>
    <p:extLst>
      <p:ext uri="{BB962C8B-B14F-4D97-AF65-F5344CB8AC3E}">
        <p14:creationId xmlns:p14="http://schemas.microsoft.com/office/powerpoint/2010/main" val="17216585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a:t>
            </a:r>
            <a:r>
              <a:rPr lang="en-US" baseline="0" dirty="0" smtClean="0"/>
              <a:t> price q</a:t>
            </a:r>
            <a:r>
              <a:rPr lang="en-US" dirty="0" smtClean="0"/>
              <a:t>uantity</a:t>
            </a:r>
            <a:r>
              <a:rPr lang="en-US" baseline="0" dirty="0" smtClean="0"/>
              <a:t> one: $31.20, by sharing a JTAG programmer: $20.77 plus taxes &amp; shipping.  </a:t>
            </a:r>
            <a:r>
              <a:rPr lang="en-US" dirty="0" smtClean="0"/>
              <a:t>Uses Xilinx mature ISE tools.  JTAG programmer shown has full set of cables.</a:t>
            </a:r>
            <a:r>
              <a:rPr lang="en-US" baseline="0" dirty="0" smtClean="0"/>
              <a:t>  </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15</a:t>
            </a:fld>
            <a:endParaRPr lang="en-US"/>
          </a:p>
        </p:txBody>
      </p:sp>
    </p:spTree>
    <p:extLst>
      <p:ext uri="{BB962C8B-B14F-4D97-AF65-F5344CB8AC3E}">
        <p14:creationId xmlns:p14="http://schemas.microsoft.com/office/powerpoint/2010/main" val="17216585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Digital</a:t>
            </a:r>
            <a:r>
              <a:rPr lang="en-US" baseline="0" dirty="0" smtClean="0"/>
              <a:t> simulator can be used to generate the VHDL or Verilog (</a:t>
            </a:r>
            <a:r>
              <a:rPr lang="en-US" sz="1200" dirty="0" smtClean="0">
                <a:hlinkClick r:id="rId3"/>
              </a:rPr>
              <a:t>https://github.com/hneemann/Digital/</a:t>
            </a:r>
            <a:r>
              <a:rPr lang="en-US" sz="1200" dirty="0" smtClean="0"/>
              <a:t>)</a:t>
            </a:r>
            <a:r>
              <a:rPr lang="en-US" baseline="0" dirty="0" smtClean="0"/>
              <a:t>.  ISE does not require constraint files.</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16</a:t>
            </a:fld>
            <a:endParaRPr lang="en-US"/>
          </a:p>
        </p:txBody>
      </p:sp>
    </p:spTree>
    <p:extLst>
      <p:ext uri="{BB962C8B-B14F-4D97-AF65-F5344CB8AC3E}">
        <p14:creationId xmlns:p14="http://schemas.microsoft.com/office/powerpoint/2010/main" val="20342308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Digital</a:t>
            </a:r>
            <a:r>
              <a:rPr lang="en-US" baseline="0" dirty="0" smtClean="0"/>
              <a:t> simulator can be used to generate the VHDL or Verilog (</a:t>
            </a:r>
            <a:r>
              <a:rPr lang="en-US" sz="1200" dirty="0" smtClean="0">
                <a:hlinkClick r:id="rId3"/>
              </a:rPr>
              <a:t>https://github.com/hneemann/Digital/</a:t>
            </a:r>
            <a:r>
              <a:rPr lang="en-US" sz="1200" dirty="0" smtClean="0"/>
              <a:t>)</a:t>
            </a:r>
            <a:r>
              <a:rPr lang="en-US" baseline="0" dirty="0" smtClean="0"/>
              <a:t>.  However, the constraint file needs to be edited or entered via </a:t>
            </a:r>
            <a:r>
              <a:rPr lang="en-US" baseline="0" dirty="0" err="1" smtClean="0"/>
              <a:t>Gowin</a:t>
            </a:r>
            <a:r>
              <a:rPr lang="en-US" baseline="0" dirty="0" smtClean="0"/>
              <a:t> constraint editor.</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17</a:t>
            </a:fld>
            <a:endParaRPr lang="en-US"/>
          </a:p>
        </p:txBody>
      </p:sp>
    </p:spTree>
    <p:extLst>
      <p:ext uri="{BB962C8B-B14F-4D97-AF65-F5344CB8AC3E}">
        <p14:creationId xmlns:p14="http://schemas.microsoft.com/office/powerpoint/2010/main" val="20342308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Uses 4 volt driver</a:t>
            </a:r>
            <a:r>
              <a:rPr lang="en-US" baseline="0" dirty="0" smtClean="0"/>
              <a:t> chip, should work at 3.3 volts?  Driver chip uses a SPI like interface.  VHDL/Verilog example web links on sheet titled “RTL for driving display”.</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18</a:t>
            </a:fld>
            <a:endParaRPr lang="en-US"/>
          </a:p>
        </p:txBody>
      </p:sp>
    </p:spTree>
    <p:extLst>
      <p:ext uri="{BB962C8B-B14F-4D97-AF65-F5344CB8AC3E}">
        <p14:creationId xmlns:p14="http://schemas.microsoft.com/office/powerpoint/2010/main" val="23210016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Individual</a:t>
            </a:r>
            <a:r>
              <a:rPr lang="en-US" baseline="0" dirty="0" smtClean="0"/>
              <a:t> s</a:t>
            </a:r>
            <a:r>
              <a:rPr lang="en-US" dirty="0" smtClean="0"/>
              <a:t>lide switches</a:t>
            </a:r>
            <a:r>
              <a:rPr lang="en-US" baseline="0" dirty="0" smtClean="0"/>
              <a:t> are relatively expensive.  For best connections to breadboard use DIP switches with full size pins (shown).  To reclaim folded out pins solder a fine wire up and down the fold-out side (normally all connected to ground).</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19</a:t>
            </a:fld>
            <a:endParaRPr lang="en-US"/>
          </a:p>
        </p:txBody>
      </p:sp>
    </p:spTree>
    <p:extLst>
      <p:ext uri="{BB962C8B-B14F-4D97-AF65-F5344CB8AC3E}">
        <p14:creationId xmlns:p14="http://schemas.microsoft.com/office/powerpoint/2010/main" val="14380538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the ground column has</a:t>
            </a:r>
            <a:r>
              <a:rPr lang="en-US" baseline="0" dirty="0" smtClean="0"/>
              <a:t> breaks every six spaces, will fold the DIP switch pins out for those positions; or use two five position DIP switches.</a:t>
            </a:r>
          </a:p>
          <a:p>
            <a:r>
              <a:rPr lang="en-US" baseline="0" dirty="0" smtClean="0"/>
              <a:t>Longer versions of the breadboard available or double this module for more prototype space.</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20</a:t>
            </a:fld>
            <a:endParaRPr lang="en-US"/>
          </a:p>
        </p:txBody>
      </p:sp>
    </p:spTree>
    <p:extLst>
      <p:ext uri="{BB962C8B-B14F-4D97-AF65-F5344CB8AC3E}">
        <p14:creationId xmlns:p14="http://schemas.microsoft.com/office/powerpoint/2010/main" val="30971118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Uses </a:t>
            </a:r>
            <a:r>
              <a:rPr lang="en-US" dirty="0" err="1" smtClean="0"/>
              <a:t>Gowin</a:t>
            </a:r>
            <a:r>
              <a:rPr lang="en-US" dirty="0" smtClean="0"/>
              <a:t> </a:t>
            </a:r>
            <a:r>
              <a:rPr lang="en-US" sz="1200" b="0" i="0" kern="1200" dirty="0" smtClean="0">
                <a:solidFill>
                  <a:schemeClr val="tx1"/>
                </a:solidFill>
                <a:effectLst/>
                <a:latin typeface="+mn-lt"/>
                <a:ea typeface="+mn-ea"/>
                <a:cs typeface="+mn-cs"/>
              </a:rPr>
              <a:t>GW1NR-9 FPGA</a:t>
            </a:r>
            <a:r>
              <a:rPr lang="en-US" sz="1200" b="0" i="0" kern="1200" baseline="0" dirty="0" smtClean="0">
                <a:solidFill>
                  <a:schemeClr val="tx1"/>
                </a:solidFill>
                <a:effectLst/>
                <a:latin typeface="+mn-lt"/>
                <a:ea typeface="+mn-ea"/>
                <a:cs typeface="+mn-cs"/>
              </a:rPr>
              <a:t>: </a:t>
            </a:r>
            <a:r>
              <a:rPr lang="en-US" dirty="0" smtClean="0"/>
              <a:t>8,640 LUTs, 2</a:t>
            </a:r>
            <a:r>
              <a:rPr lang="en-US" baseline="0" dirty="0" smtClean="0"/>
              <a:t> push buttons</a:t>
            </a:r>
            <a:r>
              <a:rPr lang="en-US" dirty="0" smtClean="0"/>
              <a:t>, 6 LEDs, HDMI connector, SD slot, DRAM, Two LCD connectors.</a:t>
            </a:r>
          </a:p>
          <a:p>
            <a:r>
              <a:rPr lang="en-US" dirty="0" smtClean="0"/>
              <a:t>Usually has unsoldered pins.  User to solder the</a:t>
            </a:r>
            <a:r>
              <a:rPr lang="en-US" baseline="0" dirty="0" smtClean="0"/>
              <a:t> pins needed for breadboard use.  Many other low cost DIP format FPGA boards available, just not as capable for the price.</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21</a:t>
            </a:fld>
            <a:endParaRPr lang="en-US"/>
          </a:p>
        </p:txBody>
      </p:sp>
    </p:spTree>
    <p:extLst>
      <p:ext uri="{BB962C8B-B14F-4D97-AF65-F5344CB8AC3E}">
        <p14:creationId xmlns:p14="http://schemas.microsoft.com/office/powerpoint/2010/main" val="39672833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Both</a:t>
            </a:r>
            <a:r>
              <a:rPr lang="en-US" baseline="0" dirty="0" smtClean="0"/>
              <a:t> flat cable connectors &amp; HDMI connector accessible.  Breadboard scored with knife and split allowing access to more breadboard rows.  Top power buss rotated 180 degrees and shifted to align with DIP switch pins.  Adhesive breadboard backing exposed and mounted on piece of wood.  Rubber bands used to hold display board &amp; dress the jumpers.</a:t>
            </a:r>
          </a:p>
          <a:p>
            <a:endParaRPr lang="en-US" dirty="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22</a:t>
            </a:fld>
            <a:endParaRPr lang="en-US"/>
          </a:p>
        </p:txBody>
      </p:sp>
    </p:spTree>
    <p:extLst>
      <p:ext uri="{BB962C8B-B14F-4D97-AF65-F5344CB8AC3E}">
        <p14:creationId xmlns:p14="http://schemas.microsoft.com/office/powerpoint/2010/main" val="17216585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2</a:t>
            </a:fld>
            <a:endParaRPr lang="en-US"/>
          </a:p>
        </p:txBody>
      </p:sp>
    </p:spTree>
    <p:extLst>
      <p:ext uri="{BB962C8B-B14F-4D97-AF65-F5344CB8AC3E}">
        <p14:creationId xmlns:p14="http://schemas.microsoft.com/office/powerpoint/2010/main" val="3133357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preprogramming the board, students can get “instant</a:t>
            </a:r>
            <a:r>
              <a:rPr lang="en-US" baseline="0" dirty="0" smtClean="0"/>
              <a:t> gratification” on using logic gates, buttons and LEDs.  Using the display board comes later, again for instant gratification preprogram an example operation using the display board.  Need to adapt Digital Designer for </a:t>
            </a:r>
            <a:r>
              <a:rPr lang="en-US" baseline="0" dirty="0" err="1" smtClean="0"/>
              <a:t>nano</a:t>
            </a:r>
            <a:r>
              <a:rPr lang="en-US" baseline="0" dirty="0" smtClean="0"/>
              <a:t> 9K and Spartan-6 boards.</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23</a:t>
            </a:fld>
            <a:endParaRPr lang="en-US"/>
          </a:p>
        </p:txBody>
      </p:sp>
    </p:spTree>
    <p:extLst>
      <p:ext uri="{BB962C8B-B14F-4D97-AF65-F5344CB8AC3E}">
        <p14:creationId xmlns:p14="http://schemas.microsoft.com/office/powerpoint/2010/main" val="17026103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RTL: Register transfer language, usually VHDL or Verilog.  </a:t>
            </a:r>
            <a:r>
              <a:rPr lang="en-US" dirty="0" err="1" smtClean="0"/>
              <a:t>Quartus</a:t>
            </a:r>
            <a:r>
              <a:rPr lang="en-US" dirty="0" smtClean="0"/>
              <a:t> and </a:t>
            </a:r>
            <a:r>
              <a:rPr lang="en-US" dirty="0" err="1" smtClean="0"/>
              <a:t>Vivado</a:t>
            </a:r>
            <a:r>
              <a:rPr lang="en-US" dirty="0" smtClean="0"/>
              <a:t> are mainstream</a:t>
            </a:r>
            <a:r>
              <a:rPr lang="en-US" baseline="0" dirty="0" smtClean="0"/>
              <a:t> tools with free education variants (reduced FPGA family support).  Xilinx ISE not recommended for new users.  ARM has courseware for their soft-core ARM on an FPGA: https://github.com/arm-university/Advanced-System-on-Chip-Design-Education-Kit</a:t>
            </a:r>
            <a:endParaRPr lang="en-US" dirty="0"/>
          </a:p>
        </p:txBody>
      </p:sp>
      <p:sp>
        <p:nvSpPr>
          <p:cNvPr id="5" name="Date Placeholder 4"/>
          <p:cNvSpPr>
            <a:spLocks noGrp="1"/>
          </p:cNvSpPr>
          <p:nvPr>
            <p:ph type="dt" idx="11"/>
          </p:nvPr>
        </p:nvSpPr>
        <p:spPr/>
        <p:txBody>
          <a:bodyPr/>
          <a:lstStyle/>
          <a:p>
            <a:fld id="{5B6323FC-D69E-4C39-A136-2348C91B7069}" type="datetime1">
              <a:rPr lang="en-US" smtClean="0"/>
              <a:t>2/21/2023</a:t>
            </a:fld>
            <a:endParaRPr lang="en-US"/>
          </a:p>
        </p:txBody>
      </p:sp>
      <p:sp>
        <p:nvSpPr>
          <p:cNvPr id="7" name="Slide Number Placeholder 6"/>
          <p:cNvSpPr>
            <a:spLocks noGrp="1"/>
          </p:cNvSpPr>
          <p:nvPr>
            <p:ph type="sldNum" sz="quarter" idx="13"/>
          </p:nvPr>
        </p:nvSpPr>
        <p:spPr/>
        <p:txBody>
          <a:bodyPr/>
          <a:lstStyle/>
          <a:p>
            <a:fld id="{0E080357-2401-457E-B2E8-CE0541A88319}" type="slidenum">
              <a:rPr lang="en-US" smtClean="0"/>
              <a:t>24</a:t>
            </a:fld>
            <a:endParaRPr lang="en-US"/>
          </a:p>
        </p:txBody>
      </p:sp>
    </p:spTree>
    <p:extLst>
      <p:ext uri="{BB962C8B-B14F-4D97-AF65-F5344CB8AC3E}">
        <p14:creationId xmlns:p14="http://schemas.microsoft.com/office/powerpoint/2010/main" val="31549890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http://www.fundinguniverse.com/company-histories</a:t>
            </a:r>
            <a:r>
              <a:rPr lang="en-US" baseline="0" dirty="0" smtClean="0"/>
              <a:t> has histories of Xilinx and many other companies.</a:t>
            </a:r>
            <a:endParaRPr lang="en-US" dirty="0" smtClean="0"/>
          </a:p>
        </p:txBody>
      </p:sp>
      <p:sp>
        <p:nvSpPr>
          <p:cNvPr id="5" name="Date Placeholder 4"/>
          <p:cNvSpPr>
            <a:spLocks noGrp="1"/>
          </p:cNvSpPr>
          <p:nvPr>
            <p:ph type="dt" idx="11"/>
          </p:nvPr>
        </p:nvSpPr>
        <p:spPr/>
        <p:txBody>
          <a:bodyPr/>
          <a:lstStyle/>
          <a:p>
            <a:fld id="{04F93713-037D-4300-A535-D6B659AC7F9A}" type="datetime1">
              <a:rPr lang="en-US" smtClean="0"/>
              <a:t>2/21/2023</a:t>
            </a:fld>
            <a:endParaRPr lang="en-US"/>
          </a:p>
        </p:txBody>
      </p:sp>
      <p:sp>
        <p:nvSpPr>
          <p:cNvPr id="7" name="Slide Number Placeholder 6"/>
          <p:cNvSpPr>
            <a:spLocks noGrp="1"/>
          </p:cNvSpPr>
          <p:nvPr>
            <p:ph type="sldNum" sz="quarter" idx="13"/>
          </p:nvPr>
        </p:nvSpPr>
        <p:spPr/>
        <p:txBody>
          <a:bodyPr/>
          <a:lstStyle/>
          <a:p>
            <a:fld id="{0E080357-2401-457E-B2E8-CE0541A88319}" type="slidenum">
              <a:rPr lang="en-US" smtClean="0"/>
              <a:t>25</a:t>
            </a:fld>
            <a:endParaRPr lang="en-US"/>
          </a:p>
        </p:txBody>
      </p:sp>
    </p:spTree>
    <p:extLst>
      <p:ext uri="{BB962C8B-B14F-4D97-AF65-F5344CB8AC3E}">
        <p14:creationId xmlns:p14="http://schemas.microsoft.com/office/powerpoint/2010/main" val="123187416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Files at https://github.com/jimbrake/FPGA_Boot_Camp have a date code suffix and are updated frequently.  Currently</a:t>
            </a:r>
            <a:r>
              <a:rPr lang="en-US" baseline="0" dirty="0" smtClean="0"/>
              <a:t> s</a:t>
            </a:r>
            <a:r>
              <a:rPr lang="en-US" dirty="0" smtClean="0"/>
              <a:t>everal</a:t>
            </a:r>
            <a:r>
              <a:rPr lang="en-US" baseline="0" dirty="0" smtClean="0"/>
              <a:t> universities issue an FPGA board to each student for a one semester course.  Am targeting middle school students (and the third world) with this kit,</a:t>
            </a:r>
            <a:endParaRPr lang="en-US" dirty="0" smtClean="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26</a:t>
            </a:fld>
            <a:endParaRPr lang="en-US"/>
          </a:p>
        </p:txBody>
      </p:sp>
    </p:spTree>
    <p:extLst>
      <p:ext uri="{BB962C8B-B14F-4D97-AF65-F5344CB8AC3E}">
        <p14:creationId xmlns:p14="http://schemas.microsoft.com/office/powerpoint/2010/main" val="10536637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will probably need</a:t>
            </a:r>
            <a:r>
              <a:rPr lang="en-US" baseline="0" dirty="0" smtClean="0"/>
              <a:t> to manually generate constraint files for Tang 9K Nano or use the </a:t>
            </a:r>
            <a:r>
              <a:rPr lang="en-US" baseline="0" dirty="0" err="1" smtClean="0"/>
              <a:t>Gowin</a:t>
            </a:r>
            <a:r>
              <a:rPr lang="en-US" baseline="0" dirty="0" smtClean="0"/>
              <a:t> constraint editor (recommended).</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27</a:t>
            </a:fld>
            <a:endParaRPr lang="en-US"/>
          </a:p>
        </p:txBody>
      </p:sp>
    </p:spTree>
    <p:extLst>
      <p:ext uri="{BB962C8B-B14F-4D97-AF65-F5344CB8AC3E}">
        <p14:creationId xmlns:p14="http://schemas.microsoft.com/office/powerpoint/2010/main" val="23493029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two main RTLs are </a:t>
            </a:r>
            <a:r>
              <a:rPr lang="en-US" dirty="0" err="1" smtClean="0"/>
              <a:t>verilog</a:t>
            </a:r>
            <a:r>
              <a:rPr lang="en-US" dirty="0" smtClean="0"/>
              <a:t> and VHDL.  The</a:t>
            </a:r>
            <a:r>
              <a:rPr lang="en-US" baseline="0" dirty="0" smtClean="0"/>
              <a:t> m</a:t>
            </a:r>
            <a:r>
              <a:rPr lang="en-US" dirty="0" smtClean="0"/>
              <a:t>ost recent</a:t>
            </a:r>
            <a:r>
              <a:rPr lang="en-US" baseline="0" dirty="0" smtClean="0"/>
              <a:t> </a:t>
            </a:r>
            <a:r>
              <a:rPr lang="en-US" baseline="0" dirty="0" err="1" smtClean="0"/>
              <a:t>verilog</a:t>
            </a:r>
            <a:r>
              <a:rPr lang="en-US" baseline="0" dirty="0" smtClean="0"/>
              <a:t> is called System Verilog.  ASIC people prefer </a:t>
            </a:r>
            <a:r>
              <a:rPr lang="en-US" baseline="0" dirty="0" err="1" smtClean="0"/>
              <a:t>verilog</a:t>
            </a:r>
            <a:r>
              <a:rPr lang="en-US" baseline="0" dirty="0" smtClean="0"/>
              <a:t>.  DOD and Europe like VHDL.  There are </a:t>
            </a:r>
            <a:r>
              <a:rPr lang="en-US" baseline="0" dirty="0" err="1" smtClean="0"/>
              <a:t>linting</a:t>
            </a:r>
            <a:r>
              <a:rPr lang="en-US" baseline="0" dirty="0" smtClean="0"/>
              <a:t> tools that can check your code including adherence to coding standards.</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28</a:t>
            </a:fld>
            <a:endParaRPr lang="en-US"/>
          </a:p>
        </p:txBody>
      </p:sp>
    </p:spTree>
    <p:extLst>
      <p:ext uri="{BB962C8B-B14F-4D97-AF65-F5344CB8AC3E}">
        <p14:creationId xmlns:p14="http://schemas.microsoft.com/office/powerpoint/2010/main" val="14835786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FPGA Boot Camp avoids teaching VHDL or Verilog, instead you learn by seeing the VHDL or Verilog generated</a:t>
            </a:r>
            <a:r>
              <a:rPr lang="en-US" baseline="0" dirty="0" smtClean="0"/>
              <a:t> from your schematic.  This is done to get to an easy to use FPGA “flow” (a sequence of actions needed to create and implement a design).</a:t>
            </a:r>
            <a:endParaRPr lang="en-US" dirty="0" smtClean="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30</a:t>
            </a:fld>
            <a:endParaRPr lang="en-US"/>
          </a:p>
        </p:txBody>
      </p:sp>
    </p:spTree>
    <p:extLst>
      <p:ext uri="{BB962C8B-B14F-4D97-AF65-F5344CB8AC3E}">
        <p14:creationId xmlns:p14="http://schemas.microsoft.com/office/powerpoint/2010/main" val="15972564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System Verilog</a:t>
            </a:r>
            <a:r>
              <a:rPr lang="en-US" baseline="0" dirty="0" smtClean="0"/>
              <a:t> is a modern version of Verilog and provides the same capabilities as VHDL.</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31</a:t>
            </a:fld>
            <a:endParaRPr lang="en-US"/>
          </a:p>
        </p:txBody>
      </p:sp>
    </p:spTree>
    <p:extLst>
      <p:ext uri="{BB962C8B-B14F-4D97-AF65-F5344CB8AC3E}">
        <p14:creationId xmlns:p14="http://schemas.microsoft.com/office/powerpoint/2010/main" val="2844492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FPGA</a:t>
            </a:r>
            <a:r>
              <a:rPr lang="en-US" baseline="0" dirty="0" smtClean="0"/>
              <a:t> tools are very good at logic optimization and good at interconnecting logic units, not perfect on placement of LUTs and Block RAMs.</a:t>
            </a:r>
          </a:p>
          <a:p>
            <a:r>
              <a:rPr lang="en-US" baseline="0" dirty="0" smtClean="0"/>
              <a:t>Tools allow optimization for speed and area with level of effort controls.  Often times optimization for area also gives good speed.</a:t>
            </a:r>
          </a:p>
          <a:p>
            <a:r>
              <a:rPr lang="en-US" baseline="0" dirty="0" smtClean="0"/>
              <a:t>Modern practice is to use a constraint file to set the desired clock speed and let the FPGA tool optimize for that setting.</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32</a:t>
            </a:fld>
            <a:endParaRPr lang="en-US"/>
          </a:p>
        </p:txBody>
      </p:sp>
    </p:spTree>
    <p:extLst>
      <p:ext uri="{BB962C8B-B14F-4D97-AF65-F5344CB8AC3E}">
        <p14:creationId xmlns:p14="http://schemas.microsoft.com/office/powerpoint/2010/main" val="38131598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a:t>
            </a:r>
            <a:r>
              <a:rPr lang="en-US" dirty="0" err="1" smtClean="0"/>
              <a:t>youtube</a:t>
            </a:r>
            <a:r>
              <a:rPr lang="en-US" dirty="0" smtClean="0"/>
              <a:t> video</a:t>
            </a:r>
            <a:r>
              <a:rPr lang="en-US" baseline="0" dirty="0" smtClean="0"/>
              <a:t> covers all the calculator features including radix (binary, hex, decimal) and the binary operations (AND, OR, XOR, shifts and rotate).  </a:t>
            </a:r>
            <a:r>
              <a:rPr lang="en-US" baseline="0" dirty="0" err="1" smtClean="0"/>
              <a:t>Maxfield</a:t>
            </a:r>
            <a:r>
              <a:rPr lang="en-US" baseline="0" dirty="0" smtClean="0"/>
              <a:t> explains more than just </a:t>
            </a:r>
            <a:r>
              <a:rPr lang="en-US" baseline="0" smtClean="0"/>
              <a:t>BCD and binary.</a:t>
            </a:r>
            <a:endParaRPr lang="en-US" dirty="0" smtClean="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33</a:t>
            </a:fld>
            <a:endParaRPr lang="en-US"/>
          </a:p>
        </p:txBody>
      </p:sp>
    </p:spTree>
    <p:extLst>
      <p:ext uri="{BB962C8B-B14F-4D97-AF65-F5344CB8AC3E}">
        <p14:creationId xmlns:p14="http://schemas.microsoft.com/office/powerpoint/2010/main" val="20084563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4</a:t>
            </a:fld>
            <a:endParaRPr lang="en-US"/>
          </a:p>
        </p:txBody>
      </p:sp>
    </p:spTree>
    <p:extLst>
      <p:ext uri="{BB962C8B-B14F-4D97-AF65-F5344CB8AC3E}">
        <p14:creationId xmlns:p14="http://schemas.microsoft.com/office/powerpoint/2010/main" val="222466296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Only two push buttons.  Least expensive Altera board with “full” user IO.  VGA video output,</a:t>
            </a:r>
            <a:r>
              <a:rPr lang="en-US" baseline="0" dirty="0" smtClean="0"/>
              <a:t> DRAM chip &amp; microSD card slot.  Arduino and Raspberry Pi connectors.</a:t>
            </a:r>
            <a:endParaRPr lang="en-US" dirty="0"/>
          </a:p>
        </p:txBody>
      </p:sp>
      <p:sp>
        <p:nvSpPr>
          <p:cNvPr id="5" name="Date Placeholder 4"/>
          <p:cNvSpPr>
            <a:spLocks noGrp="1"/>
          </p:cNvSpPr>
          <p:nvPr>
            <p:ph type="dt" idx="11"/>
          </p:nvPr>
        </p:nvSpPr>
        <p:spPr/>
        <p:txBody>
          <a:bodyPr/>
          <a:lstStyle/>
          <a:p>
            <a:fld id="{8DB7B33B-4BFA-4CF8-9835-62EB9C354658}" type="datetime1">
              <a:rPr lang="en-US" smtClean="0"/>
              <a:t>2/21/2023</a:t>
            </a:fld>
            <a:endParaRPr lang="en-US"/>
          </a:p>
        </p:txBody>
      </p:sp>
      <p:sp>
        <p:nvSpPr>
          <p:cNvPr id="7" name="Slide Number Placeholder 6"/>
          <p:cNvSpPr>
            <a:spLocks noGrp="1"/>
          </p:cNvSpPr>
          <p:nvPr>
            <p:ph type="sldNum" sz="quarter" idx="13"/>
          </p:nvPr>
        </p:nvSpPr>
        <p:spPr/>
        <p:txBody>
          <a:bodyPr/>
          <a:lstStyle/>
          <a:p>
            <a:fld id="{0E080357-2401-457E-B2E8-CE0541A88319}" type="slidenum">
              <a:rPr lang="en-US" smtClean="0"/>
              <a:t>36</a:t>
            </a:fld>
            <a:endParaRPr lang="en-US"/>
          </a:p>
        </p:txBody>
      </p:sp>
    </p:spTree>
    <p:extLst>
      <p:ext uri="{BB962C8B-B14F-4D97-AF65-F5344CB8AC3E}">
        <p14:creationId xmlns:p14="http://schemas.microsoft.com/office/powerpoint/2010/main" val="10761474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Boolean Board “endorsement” by Xilinx.</a:t>
            </a:r>
            <a:r>
              <a:rPr lang="en-US" baseline="0" dirty="0" smtClean="0"/>
              <a:t> </a:t>
            </a:r>
            <a:r>
              <a:rPr lang="en-US" dirty="0" smtClean="0"/>
              <a:t> Kria-KV260</a:t>
            </a:r>
            <a:r>
              <a:rPr lang="en-US" baseline="0" dirty="0" smtClean="0"/>
              <a:t> has state-of-the-art FPGA.</a:t>
            </a:r>
            <a:endParaRPr lang="en-US" dirty="0"/>
          </a:p>
        </p:txBody>
      </p:sp>
      <p:sp>
        <p:nvSpPr>
          <p:cNvPr id="5" name="Date Placeholder 4"/>
          <p:cNvSpPr>
            <a:spLocks noGrp="1"/>
          </p:cNvSpPr>
          <p:nvPr>
            <p:ph type="dt" idx="11"/>
          </p:nvPr>
        </p:nvSpPr>
        <p:spPr/>
        <p:txBody>
          <a:bodyPr/>
          <a:lstStyle/>
          <a:p>
            <a:fld id="{6341EBE7-EC2B-4C40-8FA7-D1C70024F56E}" type="datetime1">
              <a:rPr lang="en-US" smtClean="0"/>
              <a:t>2/21/2023</a:t>
            </a:fld>
            <a:endParaRPr lang="en-US"/>
          </a:p>
        </p:txBody>
      </p:sp>
      <p:sp>
        <p:nvSpPr>
          <p:cNvPr id="7" name="Slide Number Placeholder 6"/>
          <p:cNvSpPr>
            <a:spLocks noGrp="1"/>
          </p:cNvSpPr>
          <p:nvPr>
            <p:ph type="sldNum" sz="quarter" idx="13"/>
          </p:nvPr>
        </p:nvSpPr>
        <p:spPr/>
        <p:txBody>
          <a:bodyPr/>
          <a:lstStyle/>
          <a:p>
            <a:fld id="{0E080357-2401-457E-B2E8-CE0541A88319}" type="slidenum">
              <a:rPr lang="en-US" smtClean="0"/>
              <a:t>38</a:t>
            </a:fld>
            <a:endParaRPr lang="en-US"/>
          </a:p>
        </p:txBody>
      </p:sp>
    </p:spTree>
    <p:extLst>
      <p:ext uri="{BB962C8B-B14F-4D97-AF65-F5344CB8AC3E}">
        <p14:creationId xmlns:p14="http://schemas.microsoft.com/office/powerpoint/2010/main" val="15634592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IO</a:t>
            </a:r>
            <a:r>
              <a:rPr lang="en-US" baseline="0" dirty="0" smtClean="0"/>
              <a:t> pins, via constraint files, support dozens of IO standards.  DSP multipliers vary from 16 by 16 to 18 by 25 with varying capabilities for cascading.  Usually one DFF per 4LUT and two DFF per 6LUT.</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5</a:t>
            </a:fld>
            <a:endParaRPr lang="en-US"/>
          </a:p>
        </p:txBody>
      </p:sp>
    </p:spTree>
    <p:extLst>
      <p:ext uri="{BB962C8B-B14F-4D97-AF65-F5344CB8AC3E}">
        <p14:creationId xmlns:p14="http://schemas.microsoft.com/office/powerpoint/2010/main" val="2439767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 main</a:t>
            </a:r>
            <a:r>
              <a:rPr lang="en-US" baseline="0" dirty="0" smtClean="0"/>
              <a:t> user visible components of an FPGA: LUTs, block RAM, D flip-flops and IO pins.  DSP units include a multiplier and an accumulator.  All connected by programmable wiring.</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6</a:t>
            </a:fld>
            <a:endParaRPr lang="en-US"/>
          </a:p>
        </p:txBody>
      </p:sp>
    </p:spTree>
    <p:extLst>
      <p:ext uri="{BB962C8B-B14F-4D97-AF65-F5344CB8AC3E}">
        <p14:creationId xmlns:p14="http://schemas.microsoft.com/office/powerpoint/2010/main" val="889898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 main</a:t>
            </a:r>
            <a:r>
              <a:rPr lang="en-US" baseline="0" dirty="0" smtClean="0"/>
              <a:t> user visible components of an FPGA: LUTs, block RAM, D flip-flops and IO pins.  The others include clock generators and the DSP/multiply/accumulator.</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7</a:t>
            </a:fld>
            <a:endParaRPr lang="en-US"/>
          </a:p>
        </p:txBody>
      </p:sp>
    </p:spTree>
    <p:extLst>
      <p:ext uri="{BB962C8B-B14F-4D97-AF65-F5344CB8AC3E}">
        <p14:creationId xmlns:p14="http://schemas.microsoft.com/office/powerpoint/2010/main" val="17631241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Trinity and St. </a:t>
            </a:r>
            <a:r>
              <a:rPr lang="en-US" dirty="0" err="1" smtClean="0"/>
              <a:t>Marys</a:t>
            </a:r>
            <a:r>
              <a:rPr lang="en-US" dirty="0" smtClean="0"/>
              <a:t> use </a:t>
            </a:r>
            <a:r>
              <a:rPr lang="en-US" dirty="0" err="1" smtClean="0"/>
              <a:t>Terasic</a:t>
            </a:r>
            <a:r>
              <a:rPr lang="en-US" dirty="0" smtClean="0"/>
              <a:t> DE-10.  UTSA uses BASYS</a:t>
            </a:r>
            <a:r>
              <a:rPr lang="en-US" baseline="0" dirty="0" smtClean="0"/>
              <a:t>-3 ARTIX-7.  Boards signed out to the student for the semester.</a:t>
            </a:r>
          </a:p>
          <a:p>
            <a:r>
              <a:rPr lang="en-US" baseline="0" dirty="0" err="1" smtClean="0"/>
              <a:t>Terasic</a:t>
            </a:r>
            <a:r>
              <a:rPr lang="en-US" baseline="0" dirty="0" smtClean="0"/>
              <a:t> DE-10 Lite went from $77 to $82 (academic prices).  </a:t>
            </a:r>
            <a:r>
              <a:rPr lang="en-US" baseline="0" dirty="0" err="1" smtClean="0"/>
              <a:t>Realdigital</a:t>
            </a:r>
            <a:r>
              <a:rPr lang="en-US" baseline="0" dirty="0" smtClean="0"/>
              <a:t> Boolean board went from $69 to $74 (academic prices).</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8</a:t>
            </a:fld>
            <a:endParaRPr lang="en-US"/>
          </a:p>
        </p:txBody>
      </p:sp>
    </p:spTree>
    <p:extLst>
      <p:ext uri="{BB962C8B-B14F-4D97-AF65-F5344CB8AC3E}">
        <p14:creationId xmlns:p14="http://schemas.microsoft.com/office/powerpoint/2010/main" val="35416087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Shipping from Realdigital.org was from three to five days. Boot</a:t>
            </a:r>
            <a:r>
              <a:rPr lang="en-US" baseline="0" dirty="0" smtClean="0"/>
              <a:t> Camp f</a:t>
            </a:r>
            <a:r>
              <a:rPr lang="en-US" dirty="0" smtClean="0"/>
              <a:t>iles at https://github.com/jimbrake/FPGA_Boot_Camp have a date code suffix and are updated occasionally. </a:t>
            </a:r>
            <a:endParaRPr lang="en-US" dirty="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9</a:t>
            </a:fld>
            <a:endParaRPr lang="en-US"/>
          </a:p>
        </p:txBody>
      </p:sp>
    </p:spTree>
    <p:extLst>
      <p:ext uri="{BB962C8B-B14F-4D97-AF65-F5344CB8AC3E}">
        <p14:creationId xmlns:p14="http://schemas.microsoft.com/office/powerpoint/2010/main" val="38147289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 major factor was the availability of a 15 week courseware for Boolean board at RealDigital.org.</a:t>
            </a:r>
            <a:r>
              <a:rPr lang="en-US" baseline="0" dirty="0" smtClean="0"/>
              <a:t> </a:t>
            </a:r>
            <a:r>
              <a:rPr lang="en-US" dirty="0" smtClean="0"/>
              <a:t>Currently</a:t>
            </a:r>
            <a:r>
              <a:rPr lang="en-US" baseline="0" dirty="0" smtClean="0"/>
              <a:t> s</a:t>
            </a:r>
            <a:r>
              <a:rPr lang="en-US" dirty="0" smtClean="0"/>
              <a:t>everal</a:t>
            </a:r>
            <a:r>
              <a:rPr lang="en-US" baseline="0" dirty="0" smtClean="0"/>
              <a:t> universities issue an FPGA board to each student for a one semester course.</a:t>
            </a:r>
            <a:endParaRPr lang="en-US" dirty="0" smtClean="0"/>
          </a:p>
        </p:txBody>
      </p:sp>
      <p:sp>
        <p:nvSpPr>
          <p:cNvPr id="4" name="Date Placeholder 3"/>
          <p:cNvSpPr>
            <a:spLocks noGrp="1"/>
          </p:cNvSpPr>
          <p:nvPr>
            <p:ph type="dt" idx="10"/>
          </p:nvPr>
        </p:nvSpPr>
        <p:spPr/>
        <p:txBody>
          <a:bodyPr/>
          <a:lstStyle/>
          <a:p>
            <a:fld id="{8DB7B33B-4BFA-4CF8-9835-62EB9C354658}" type="datetime1">
              <a:rPr lang="en-US" smtClean="0"/>
              <a:t>2/21/2023</a:t>
            </a:fld>
            <a:endParaRPr lang="en-US"/>
          </a:p>
        </p:txBody>
      </p:sp>
      <p:sp>
        <p:nvSpPr>
          <p:cNvPr id="5" name="Slide Number Placeholder 4"/>
          <p:cNvSpPr>
            <a:spLocks noGrp="1"/>
          </p:cNvSpPr>
          <p:nvPr>
            <p:ph type="sldNum" sz="quarter" idx="11"/>
          </p:nvPr>
        </p:nvSpPr>
        <p:spPr/>
        <p:txBody>
          <a:bodyPr/>
          <a:lstStyle/>
          <a:p>
            <a:fld id="{0E080357-2401-457E-B2E8-CE0541A88319}" type="slidenum">
              <a:rPr lang="en-US" smtClean="0"/>
              <a:t>10</a:t>
            </a:fld>
            <a:endParaRPr lang="en-US"/>
          </a:p>
        </p:txBody>
      </p:sp>
    </p:spTree>
    <p:extLst>
      <p:ext uri="{BB962C8B-B14F-4D97-AF65-F5344CB8AC3E}">
        <p14:creationId xmlns:p14="http://schemas.microsoft.com/office/powerpoint/2010/main" val="10536637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98BDD78-5309-4D12-B589-CC99DDE7B110}" type="datetime1">
              <a:rPr lang="en-US" smtClean="0"/>
              <a:t>2/21/2023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4915E3-0B55-498E-8533-E3BB9F551847}" type="slidenum">
              <a:rPr lang="en-US" smtClean="0"/>
              <a:t>‹#›</a:t>
            </a:fld>
            <a:endParaRPr lang="en-US"/>
          </a:p>
        </p:txBody>
      </p:sp>
    </p:spTree>
    <p:extLst>
      <p:ext uri="{BB962C8B-B14F-4D97-AF65-F5344CB8AC3E}">
        <p14:creationId xmlns:p14="http://schemas.microsoft.com/office/powerpoint/2010/main" val="28152630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1694C44-D7BD-4397-A632-D192B9904EDB}" type="datetime1">
              <a:rPr lang="en-US" smtClean="0"/>
              <a:t>2/21/2023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4915E3-0B55-498E-8533-E3BB9F551847}" type="slidenum">
              <a:rPr lang="en-US" smtClean="0"/>
              <a:t>‹#›</a:t>
            </a:fld>
            <a:endParaRPr lang="en-US"/>
          </a:p>
        </p:txBody>
      </p:sp>
    </p:spTree>
    <p:extLst>
      <p:ext uri="{BB962C8B-B14F-4D97-AF65-F5344CB8AC3E}">
        <p14:creationId xmlns:p14="http://schemas.microsoft.com/office/powerpoint/2010/main" val="34115653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CB692DB-0514-438B-AC68-AAA8724E5D07}" type="datetime1">
              <a:rPr lang="en-US" smtClean="0"/>
              <a:t>2/21/2023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4915E3-0B55-498E-8533-E3BB9F551847}" type="slidenum">
              <a:rPr lang="en-US" smtClean="0"/>
              <a:t>‹#›</a:t>
            </a:fld>
            <a:endParaRPr lang="en-US"/>
          </a:p>
        </p:txBody>
      </p:sp>
    </p:spTree>
    <p:extLst>
      <p:ext uri="{BB962C8B-B14F-4D97-AF65-F5344CB8AC3E}">
        <p14:creationId xmlns:p14="http://schemas.microsoft.com/office/powerpoint/2010/main" val="18991703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4915E3-0B55-498E-8533-E3BB9F551847}" type="slidenum">
              <a:rPr lang="en-US" smtClean="0"/>
              <a:t>‹#›</a:t>
            </a:fld>
            <a:endParaRPr lang="en-US"/>
          </a:p>
        </p:txBody>
      </p:sp>
    </p:spTree>
    <p:extLst>
      <p:ext uri="{BB962C8B-B14F-4D97-AF65-F5344CB8AC3E}">
        <p14:creationId xmlns:p14="http://schemas.microsoft.com/office/powerpoint/2010/main" val="26087156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18F5920-94F8-433C-80BE-EFC292B19796}" type="datetime1">
              <a:rPr lang="en-US" smtClean="0"/>
              <a:t>2/21/2023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4915E3-0B55-498E-8533-E3BB9F551847}" type="slidenum">
              <a:rPr lang="en-US" smtClean="0"/>
              <a:t>‹#›</a:t>
            </a:fld>
            <a:endParaRPr lang="en-US"/>
          </a:p>
        </p:txBody>
      </p:sp>
    </p:spTree>
    <p:extLst>
      <p:ext uri="{BB962C8B-B14F-4D97-AF65-F5344CB8AC3E}">
        <p14:creationId xmlns:p14="http://schemas.microsoft.com/office/powerpoint/2010/main" val="1633813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661E810-2D42-4DB9-96D0-EC075E9B2F1B}" type="datetime1">
              <a:rPr lang="en-US" smtClean="0"/>
              <a:t>2/21/2023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4915E3-0B55-498E-8533-E3BB9F551847}" type="slidenum">
              <a:rPr lang="en-US" smtClean="0"/>
              <a:t>‹#›</a:t>
            </a:fld>
            <a:endParaRPr lang="en-US"/>
          </a:p>
        </p:txBody>
      </p:sp>
    </p:spTree>
    <p:extLst>
      <p:ext uri="{BB962C8B-B14F-4D97-AF65-F5344CB8AC3E}">
        <p14:creationId xmlns:p14="http://schemas.microsoft.com/office/powerpoint/2010/main" val="510477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BA7F1C4-9C27-4032-87CB-531F20451FAB}" type="datetime1">
              <a:rPr lang="en-US" smtClean="0"/>
              <a:t>2/21/2023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4915E3-0B55-498E-8533-E3BB9F551847}" type="slidenum">
              <a:rPr lang="en-US" smtClean="0"/>
              <a:t>‹#›</a:t>
            </a:fld>
            <a:endParaRPr lang="en-US"/>
          </a:p>
        </p:txBody>
      </p:sp>
    </p:spTree>
    <p:extLst>
      <p:ext uri="{BB962C8B-B14F-4D97-AF65-F5344CB8AC3E}">
        <p14:creationId xmlns:p14="http://schemas.microsoft.com/office/powerpoint/2010/main" val="5773721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6E27CD-70BF-41CA-A04D-FA26373953DF}" type="datetime1">
              <a:rPr lang="en-US" smtClean="0"/>
              <a:t>2/21/2023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a:t>
            </a:fld>
            <a:endParaRPr lang="en-US"/>
          </a:p>
        </p:txBody>
      </p:sp>
    </p:spTree>
    <p:extLst>
      <p:ext uri="{BB962C8B-B14F-4D97-AF65-F5344CB8AC3E}">
        <p14:creationId xmlns:p14="http://schemas.microsoft.com/office/powerpoint/2010/main" val="2958691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07CEB2-99BF-4F21-925B-A3F82BDB9F7A}" type="datetime1">
              <a:rPr lang="en-US" smtClean="0"/>
              <a:t>2/21/2023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4915E3-0B55-498E-8533-E3BB9F551847}" type="slidenum">
              <a:rPr lang="en-US" smtClean="0"/>
              <a:t>‹#›</a:t>
            </a:fld>
            <a:endParaRPr lang="en-US"/>
          </a:p>
        </p:txBody>
      </p:sp>
    </p:spTree>
    <p:extLst>
      <p:ext uri="{BB962C8B-B14F-4D97-AF65-F5344CB8AC3E}">
        <p14:creationId xmlns:p14="http://schemas.microsoft.com/office/powerpoint/2010/main" val="29897260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1BFBB94-C89C-427A-ACD3-3782AAE9DF3D}" type="datetime1">
              <a:rPr lang="en-US" smtClean="0"/>
              <a:t>2/21/2023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4915E3-0B55-498E-8533-E3BB9F551847}" type="slidenum">
              <a:rPr lang="en-US" smtClean="0"/>
              <a:t>‹#›</a:t>
            </a:fld>
            <a:endParaRPr lang="en-US"/>
          </a:p>
        </p:txBody>
      </p:sp>
    </p:spTree>
    <p:extLst>
      <p:ext uri="{BB962C8B-B14F-4D97-AF65-F5344CB8AC3E}">
        <p14:creationId xmlns:p14="http://schemas.microsoft.com/office/powerpoint/2010/main" val="1921533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FA0FE15-05FD-47F8-B232-1BCFC24C5042}" type="datetime1">
              <a:rPr lang="en-US" smtClean="0"/>
              <a:t>2/21/2023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4915E3-0B55-498E-8533-E3BB9F551847}" type="slidenum">
              <a:rPr lang="en-US" smtClean="0"/>
              <a:t>‹#›</a:t>
            </a:fld>
            <a:endParaRPr lang="en-US"/>
          </a:p>
        </p:txBody>
      </p:sp>
    </p:spTree>
    <p:extLst>
      <p:ext uri="{BB962C8B-B14F-4D97-AF65-F5344CB8AC3E}">
        <p14:creationId xmlns:p14="http://schemas.microsoft.com/office/powerpoint/2010/main" val="17154440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72A1AFD-4F4E-415D-942E-752C216B996C}" type="datetime1">
              <a:rPr lang="en-US" smtClean="0"/>
              <a:t>2/21/2023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4915E3-0B55-498E-8533-E3BB9F551847}" type="slidenum">
              <a:rPr lang="en-US" smtClean="0"/>
              <a:t>‹#›</a:t>
            </a:fld>
            <a:endParaRPr lang="en-US"/>
          </a:p>
        </p:txBody>
      </p:sp>
    </p:spTree>
    <p:extLst>
      <p:ext uri="{BB962C8B-B14F-4D97-AF65-F5344CB8AC3E}">
        <p14:creationId xmlns:p14="http://schemas.microsoft.com/office/powerpoint/2010/main" val="38145722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jimbrake/20-dollar-FPGA-kit"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tmp"/><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mailto:jim.brakefield@ieee.org"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www.youtube.com/watch?v=EVy4KEj9kZg" TargetMode="External"/><Relationship Id="rId4" Type="http://schemas.openxmlformats.org/officeDocument/2006/relationships/hyperlink" Target="https://github.com/jimbrake/20-dollar-FPGA-kit"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7.tmp"/><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zpekic/Sys_TM1638"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github.com/alangarf/tm1638-verilog"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learn.lushaylabs.com/tang-nano-series/"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wiki.sipeed.com/hardware/en/tang/Tang-Nano-9K/Nano-9K.html"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www.realdigital.org/course/digital-logic-for-the-boolean-board"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hyperlink" Target="https://github.com/hneemann/Digital/" TargetMode="External"/><Relationship Id="rId5" Type="http://schemas.openxmlformats.org/officeDocument/2006/relationships/hyperlink" Target="https://www.tina.com/blog/programming-fpga-boards-with-tina-using-schematic-design-entry/" TargetMode="External"/><Relationship Id="rId4" Type="http://schemas.openxmlformats.org/officeDocument/2006/relationships/hyperlink" Target="https://www.tina.com/" TargetMode="External"/></Relationships>
</file>

<file path=ppt/slides/_rels/slide25.xml.rels><?xml version="1.0" encoding="UTF-8" standalone="yes"?>
<Relationships xmlns="http://schemas.openxmlformats.org/package/2006/relationships"><Relationship Id="rId8" Type="http://schemas.openxmlformats.org/officeDocument/2006/relationships/hyperlink" Target="https://www.joelw.id.au/FPGA/CheapFPGADevelopmentBoards" TargetMode="External"/><Relationship Id="rId3" Type="http://schemas.openxmlformats.org/officeDocument/2006/relationships/hyperlink" Target="https://www.youtube.com/playlist?list=PLEBQazB0HUyT1WmMONxRZn9NmQ_9CIKhb" TargetMode="External"/><Relationship Id="rId7" Type="http://schemas.openxmlformats.org/officeDocument/2006/relationships/hyperlink" Target="http://www.fundinguniverse.com/company-histories/altera-corporation-history/"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hyperlink" Target="http://www-inst.eecs.berkeley.edu/~cs294-59/fa10/resources/Xilinx-history/Xilinx-history.html" TargetMode="External"/><Relationship Id="rId5" Type="http://schemas.openxmlformats.org/officeDocument/2006/relationships/hyperlink" Target="https://www.youtube.com/watch?v=4ntXSyOhlBY" TargetMode="External"/><Relationship Id="rId4" Type="http://schemas.openxmlformats.org/officeDocument/2006/relationships/hyperlink" Target="http://www.cpe.virginia.edu/grads/pdfs/January%202016/VLSI.pdf" TargetMode="External"/><Relationship Id="rId9" Type="http://schemas.openxmlformats.org/officeDocument/2006/relationships/hyperlink" Target="https://opencores.org/projects"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hneemann/Digital/"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hyperlink" Target="mailto:Helmut.Neemann@mosbach.dhbw.de"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www.realdigital.org/downloads/e06bddc63669cbc91ae981df18bcf3c5.pdf"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hyperlink" Target="https://www.fpga4student.com/2017/08/verilog-vs-vhdl-explain-by-example.html"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www.youtube.com/watch?v=PK5WQqN3_44"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hyperlink" Target="https://www.eejournal.com/article/mysteries-of-the-ancients-binary-coded-decimal-bcd/"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www.youtube.com/watch?v=CfmlsDW3Z4c" TargetMode="External"/><Relationship Id="rId2" Type="http://schemas.openxmlformats.org/officeDocument/2006/relationships/hyperlink" Target="https://nandland.com/fpga-101/" TargetMode="External"/><Relationship Id="rId1" Type="http://schemas.openxmlformats.org/officeDocument/2006/relationships/slideLayout" Target="../slideLayouts/slideLayout2.xml"/><Relationship Id="rId6" Type="http://schemas.openxmlformats.org/officeDocument/2006/relationships/hyperlink" Target="https://www.youtube.com/@SimplyEmbedded/playlists" TargetMode="External"/><Relationship Id="rId5" Type="http://schemas.openxmlformats.org/officeDocument/2006/relationships/hyperlink" Target="https://www.youtube.com/@SimplyEmbedded/videos" TargetMode="External"/><Relationship Id="rId4" Type="http://schemas.openxmlformats.org/officeDocument/2006/relationships/hyperlink" Target="https://www.youtube.com/watch?v=OUNrGLgx9h4"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hyperlink" Target="https://fpgacademy.org/courses.html" TargetMode="External"/><Relationship Id="rId5" Type="http://schemas.openxmlformats.org/officeDocument/2006/relationships/hyperlink" Target="https://fpgacademy.org/tools.html" TargetMode="External"/><Relationship Id="rId4" Type="http://schemas.openxmlformats.org/officeDocument/2006/relationships/hyperlink" Target="https://www.intel.com/content/www/us/en/developer/topic-technology/fpga-academic/materials.html" TargetMode="External"/></Relationships>
</file>

<file path=ppt/slides/_rels/slide37.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hyperlink" Target="https://www.xilinx.com/support/university/boards-portfolio/xup-boards/RealDigitalBoolenBoard.html" TargetMode="External"/><Relationship Id="rId4" Type="http://schemas.openxmlformats.org/officeDocument/2006/relationships/hyperlink" Target="https://www.xilinx.com/support/university.html"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nandland.com/lesson-4-what-is-a-look-up-table-lut/"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nandland.com/lesson-15-what-is-a-block-ram-bram/"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tmp"/></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fpgacademy.org/courses.html"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304800"/>
            <a:ext cx="2971800" cy="3433259"/>
          </a:xfrm>
          <a:prstGeom prst="rect">
            <a:avLst/>
          </a:prstGeom>
        </p:spPr>
      </p:pic>
      <p:sp>
        <p:nvSpPr>
          <p:cNvPr id="2" name="Title 1"/>
          <p:cNvSpPr>
            <a:spLocks noGrp="1"/>
          </p:cNvSpPr>
          <p:nvPr>
            <p:ph type="ctrTitle"/>
          </p:nvPr>
        </p:nvSpPr>
        <p:spPr>
          <a:xfrm>
            <a:off x="762000" y="3200400"/>
            <a:ext cx="7772400" cy="1981200"/>
          </a:xfrm>
        </p:spPr>
        <p:txBody>
          <a:bodyPr>
            <a:normAutofit/>
          </a:bodyPr>
          <a:lstStyle/>
          <a:p>
            <a:r>
              <a:rPr lang="en-US" sz="3600" dirty="0"/>
              <a:t>O</a:t>
            </a:r>
            <a:r>
              <a:rPr lang="en-US" sz="3600" dirty="0" smtClean="0"/>
              <a:t>ne year review of the Emerging Technology Grant</a:t>
            </a:r>
            <a:r>
              <a:rPr lang="en-US" sz="3600" dirty="0"/>
              <a:t> </a:t>
            </a:r>
            <a:r>
              <a:rPr lang="en-US" sz="3600" dirty="0" smtClean="0"/>
              <a:t>for </a:t>
            </a:r>
            <a:br>
              <a:rPr lang="en-US" sz="3600" dirty="0" smtClean="0"/>
            </a:br>
            <a:r>
              <a:rPr lang="en-US" sz="3600" dirty="0" smtClean="0"/>
              <a:t>Digital Systems Education</a:t>
            </a:r>
            <a:endParaRPr lang="en-US" sz="3600" dirty="0"/>
          </a:p>
        </p:txBody>
      </p:sp>
      <p:sp>
        <p:nvSpPr>
          <p:cNvPr id="3" name="Subtitle 2"/>
          <p:cNvSpPr>
            <a:spLocks noGrp="1"/>
          </p:cNvSpPr>
          <p:nvPr>
            <p:ph type="subTitle" idx="1"/>
          </p:nvPr>
        </p:nvSpPr>
        <p:spPr>
          <a:xfrm>
            <a:off x="1447800" y="5257800"/>
            <a:ext cx="6400800" cy="609600"/>
          </a:xfrm>
        </p:spPr>
        <p:txBody>
          <a:bodyPr>
            <a:noAutofit/>
          </a:bodyPr>
          <a:lstStyle/>
          <a:p>
            <a:pPr algn="l"/>
            <a:r>
              <a:rPr lang="en-US" sz="2800" dirty="0" smtClean="0">
                <a:solidFill>
                  <a:schemeClr val="tx1"/>
                </a:solidFill>
              </a:rPr>
              <a:t>Jim</a:t>
            </a:r>
            <a:r>
              <a:rPr lang="en-US" sz="2400" dirty="0" smtClean="0">
                <a:solidFill>
                  <a:schemeClr val="tx1"/>
                </a:solidFill>
              </a:rPr>
              <a:t> </a:t>
            </a:r>
            <a:r>
              <a:rPr lang="en-US" sz="2800" dirty="0" err="1" smtClean="0">
                <a:solidFill>
                  <a:schemeClr val="tx1"/>
                </a:solidFill>
              </a:rPr>
              <a:t>Brakefield</a:t>
            </a:r>
            <a:r>
              <a:rPr lang="en-US" sz="2800" dirty="0" smtClean="0">
                <a:solidFill>
                  <a:schemeClr val="tx1"/>
                </a:solidFill>
              </a:rPr>
              <a:t>      jim.brakefield@ieee.org</a:t>
            </a:r>
          </a:p>
          <a:p>
            <a:r>
              <a:rPr lang="en-US" sz="2800" dirty="0" smtClean="0">
                <a:solidFill>
                  <a:schemeClr val="tx1"/>
                </a:solidFill>
              </a:rPr>
              <a:t>IEEE Computer Society</a:t>
            </a:r>
            <a:endParaRPr lang="en-US" sz="2800" dirty="0">
              <a:solidFill>
                <a:schemeClr val="tx1"/>
              </a:solidFill>
            </a:endParaRPr>
          </a:p>
        </p:txBody>
      </p:sp>
      <p:sp>
        <p:nvSpPr>
          <p:cNvPr id="5" name="Date Placeholder 4"/>
          <p:cNvSpPr>
            <a:spLocks noGrp="1"/>
          </p:cNvSpPr>
          <p:nvPr>
            <p:ph type="dt" sz="half" idx="10"/>
          </p:nvPr>
        </p:nvSpPr>
        <p:spPr/>
        <p:txBody>
          <a:bodyPr/>
          <a:lstStyle/>
          <a:p>
            <a:fld id="{E5577D6E-612A-4292-9623-A6394757A7A5}" type="datetime1">
              <a:rPr lang="en-US" smtClean="0"/>
              <a:t>2/21/2023</a:t>
            </a:fld>
            <a:endParaRPr lang="en-US"/>
          </a:p>
        </p:txBody>
      </p:sp>
      <p:sp>
        <p:nvSpPr>
          <p:cNvPr id="6" name="Slide Number Placeholder 5"/>
          <p:cNvSpPr>
            <a:spLocks noGrp="1"/>
          </p:cNvSpPr>
          <p:nvPr>
            <p:ph type="sldNum" sz="quarter" idx="12"/>
          </p:nvPr>
        </p:nvSpPr>
        <p:spPr/>
        <p:txBody>
          <a:bodyPr/>
          <a:lstStyle/>
          <a:p>
            <a:fld id="{8C4915E3-0B55-498E-8533-E3BB9F551847}" type="slidenum">
              <a:rPr lang="en-US" smtClean="0"/>
              <a:t>1</a:t>
            </a:fld>
            <a:endParaRPr lang="en-US" dirty="0"/>
          </a:p>
        </p:txBody>
      </p:sp>
    </p:spTree>
    <p:extLst>
      <p:ext uri="{BB962C8B-B14F-4D97-AF65-F5344CB8AC3E}">
        <p14:creationId xmlns:p14="http://schemas.microsoft.com/office/powerpoint/2010/main" val="395578736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15962"/>
          </a:xfrm>
        </p:spPr>
        <p:txBody>
          <a:bodyPr>
            <a:normAutofit/>
          </a:bodyPr>
          <a:lstStyle/>
          <a:p>
            <a:r>
              <a:rPr lang="en-US" sz="4000" dirty="0" smtClean="0"/>
              <a:t>DE10-Lite versus Boolean board</a:t>
            </a:r>
            <a:endParaRPr lang="en-US" sz="4000" dirty="0"/>
          </a:p>
        </p:txBody>
      </p:sp>
      <p:sp>
        <p:nvSpPr>
          <p:cNvPr id="3" name="Content Placeholder 2"/>
          <p:cNvSpPr>
            <a:spLocks noGrp="1"/>
          </p:cNvSpPr>
          <p:nvPr>
            <p:ph idx="1"/>
          </p:nvPr>
        </p:nvSpPr>
        <p:spPr>
          <a:xfrm>
            <a:off x="457200" y="762000"/>
            <a:ext cx="8229600" cy="5410200"/>
          </a:xfrm>
        </p:spPr>
        <p:txBody>
          <a:bodyPr>
            <a:noAutofit/>
          </a:bodyPr>
          <a:lstStyle/>
          <a:p>
            <a:pPr marL="457200" lvl="1" indent="0">
              <a:buNone/>
            </a:pPr>
            <a:r>
              <a:rPr lang="en-US" b="1" dirty="0" smtClean="0"/>
              <a:t>DE10-Lite			Boolean board</a:t>
            </a:r>
          </a:p>
          <a:p>
            <a:pPr marL="457200" lvl="1" indent="0">
              <a:buNone/>
            </a:pPr>
            <a:r>
              <a:rPr lang="en-US" sz="2400" dirty="0" smtClean="0"/>
              <a:t>50K 4LUT MAX-X		=	33K 6LUT Spartan-7</a:t>
            </a:r>
          </a:p>
          <a:p>
            <a:pPr marL="457200" lvl="1" indent="0">
              <a:buNone/>
            </a:pPr>
            <a:r>
              <a:rPr lang="en-US" sz="2400" dirty="0" smtClean="0"/>
              <a:t>1.7Mb block RAM		=	2.8Mb block RAM</a:t>
            </a:r>
          </a:p>
          <a:p>
            <a:pPr marL="457200" lvl="1" indent="0">
              <a:buNone/>
            </a:pPr>
            <a:r>
              <a:rPr lang="en-US" sz="2400" dirty="0" smtClean="0"/>
              <a:t>64MB DRAM	+	     	No DRAM</a:t>
            </a:r>
          </a:p>
          <a:p>
            <a:pPr marL="457200" lvl="1" indent="0">
              <a:buNone/>
            </a:pPr>
            <a:r>
              <a:rPr lang="en-US" sz="2400" dirty="0" smtClean="0"/>
              <a:t>SD card slot	+	     	No SD card slot</a:t>
            </a:r>
          </a:p>
          <a:p>
            <a:pPr marL="457200" lvl="1" indent="0">
              <a:buNone/>
            </a:pPr>
            <a:r>
              <a:rPr lang="en-US" sz="2400" dirty="0" smtClean="0"/>
              <a:t>VGA			=	HDMI</a:t>
            </a:r>
            <a:endParaRPr lang="en-US" sz="2400" dirty="0"/>
          </a:p>
          <a:p>
            <a:pPr marL="457200" lvl="1" indent="0">
              <a:buNone/>
            </a:pPr>
            <a:r>
              <a:rPr lang="en-US" sz="2400" dirty="0" err="1" smtClean="0"/>
              <a:t>Quartus</a:t>
            </a:r>
            <a:r>
              <a:rPr lang="en-US" sz="2400" dirty="0" smtClean="0"/>
              <a:t> 15GB	+	     	</a:t>
            </a:r>
            <a:r>
              <a:rPr lang="en-US" sz="2400" dirty="0" err="1" smtClean="0"/>
              <a:t>Vivado</a:t>
            </a:r>
            <a:r>
              <a:rPr lang="en-US" sz="2400" dirty="0" smtClean="0"/>
              <a:t> 33GB (no </a:t>
            </a:r>
            <a:r>
              <a:rPr lang="en-US" sz="2400" dirty="0" err="1" smtClean="0"/>
              <a:t>Vitis</a:t>
            </a:r>
            <a:r>
              <a:rPr lang="en-US" sz="2400" dirty="0" smtClean="0"/>
              <a:t>)</a:t>
            </a:r>
          </a:p>
          <a:p>
            <a:pPr marL="457200" lvl="1" indent="0">
              <a:buNone/>
            </a:pPr>
            <a:r>
              <a:rPr lang="en-US" sz="2400" dirty="0" smtClean="0"/>
              <a:t>Schematic capture		=	Use Digital Designer</a:t>
            </a:r>
          </a:p>
          <a:p>
            <a:pPr marL="457200" lvl="1" indent="0">
              <a:buNone/>
            </a:pPr>
            <a:r>
              <a:rPr lang="en-US" sz="2400" dirty="0" smtClean="0"/>
              <a:t>Use constraint editor	     ++	</a:t>
            </a:r>
            <a:r>
              <a:rPr lang="en-US" sz="2400" b="1" dirty="0" smtClean="0"/>
              <a:t>Generated constraint file</a:t>
            </a:r>
          </a:p>
          <a:p>
            <a:pPr marL="457200" lvl="1" indent="0">
              <a:buNone/>
            </a:pPr>
            <a:r>
              <a:rPr lang="en-US" sz="2400" dirty="0" smtClean="0"/>
              <a:t>$82 			</a:t>
            </a:r>
            <a:r>
              <a:rPr lang="en-US" sz="2400" dirty="0"/>
              <a:t> </a:t>
            </a:r>
            <a:r>
              <a:rPr lang="en-US" sz="2400" dirty="0" smtClean="0"/>
              <a:t>    +	$74</a:t>
            </a:r>
          </a:p>
          <a:p>
            <a:pPr marL="457200" lvl="1" indent="0">
              <a:buNone/>
            </a:pPr>
            <a:r>
              <a:rPr lang="en-US" sz="1800" dirty="0"/>
              <a:t>Ready to use </a:t>
            </a:r>
            <a:r>
              <a:rPr lang="en-US" sz="1800" dirty="0" smtClean="0"/>
              <a:t>			=	Ready to use</a:t>
            </a:r>
          </a:p>
          <a:p>
            <a:pPr marL="457200" lvl="1" indent="0">
              <a:buNone/>
            </a:pPr>
            <a:r>
              <a:rPr lang="en-US" sz="1800" dirty="0"/>
              <a:t>Mainstream </a:t>
            </a:r>
            <a:r>
              <a:rPr lang="en-US" sz="1800" dirty="0" smtClean="0"/>
              <a:t>tools (</a:t>
            </a:r>
            <a:r>
              <a:rPr lang="en-US" sz="1800" dirty="0" err="1" smtClean="0"/>
              <a:t>Quartus</a:t>
            </a:r>
            <a:r>
              <a:rPr lang="en-US" sz="1800" dirty="0" smtClean="0"/>
              <a:t>)	=	Mainstream tools (</a:t>
            </a:r>
            <a:r>
              <a:rPr lang="en-US" sz="1800" dirty="0" err="1" smtClean="0"/>
              <a:t>Vivado</a:t>
            </a:r>
            <a:r>
              <a:rPr lang="en-US" sz="1800" dirty="0" smtClean="0"/>
              <a:t>)</a:t>
            </a:r>
          </a:p>
          <a:p>
            <a:pPr marL="457200" lvl="1" indent="0">
              <a:buNone/>
            </a:pPr>
            <a:r>
              <a:rPr lang="en-US" sz="1800" dirty="0"/>
              <a:t>Usable without wiring 	</a:t>
            </a:r>
            <a:r>
              <a:rPr lang="en-US" sz="1800" dirty="0" smtClean="0"/>
              <a:t>	=	Usable without wiring</a:t>
            </a:r>
          </a:p>
          <a:p>
            <a:pPr marL="457200" lvl="1" indent="0">
              <a:buNone/>
            </a:pPr>
            <a:r>
              <a:rPr lang="en-US" sz="1800" dirty="0"/>
              <a:t>Slide switches 			</a:t>
            </a:r>
            <a:r>
              <a:rPr lang="en-US" sz="1800" dirty="0" smtClean="0"/>
              <a:t>=	Slide switches</a:t>
            </a:r>
          </a:p>
          <a:p>
            <a:pPr marL="457200" lvl="1" indent="0">
              <a:buNone/>
            </a:pPr>
            <a:endParaRPr lang="en-US" sz="2400" dirty="0" smtClean="0"/>
          </a:p>
        </p:txBody>
      </p:sp>
      <p:sp>
        <p:nvSpPr>
          <p:cNvPr id="4" name="Date Placeholder 3"/>
          <p:cNvSpPr>
            <a:spLocks noGrp="1"/>
          </p:cNvSpPr>
          <p:nvPr>
            <p:ph type="dt" sz="half" idx="10"/>
          </p:nvPr>
        </p:nvSpPr>
        <p:spPr/>
        <p:txBody>
          <a:bodyPr/>
          <a:lstStyle/>
          <a:p>
            <a:fld id="{7D087A59-D376-460E-A531-3A950C5787E9}"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10</a:t>
            </a:fld>
            <a:endParaRPr lang="en-US"/>
          </a:p>
        </p:txBody>
      </p:sp>
    </p:spTree>
    <p:extLst>
      <p:ext uri="{BB962C8B-B14F-4D97-AF65-F5344CB8AC3E}">
        <p14:creationId xmlns:p14="http://schemas.microsoft.com/office/powerpoint/2010/main" val="324602545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020762"/>
          </a:xfrm>
        </p:spPr>
        <p:txBody>
          <a:bodyPr>
            <a:normAutofit fontScale="90000"/>
          </a:bodyPr>
          <a:lstStyle/>
          <a:p>
            <a:r>
              <a:rPr lang="en-US" dirty="0" smtClean="0"/>
              <a:t>The FPGA Boot Camp agenda</a:t>
            </a:r>
            <a:r>
              <a:rPr lang="en-US" sz="4000" dirty="0" smtClean="0"/>
              <a:t/>
            </a:r>
            <a:br>
              <a:rPr lang="en-US" sz="4000" dirty="0" smtClean="0"/>
            </a:br>
            <a:r>
              <a:rPr lang="en-US" sz="3600" dirty="0" smtClean="0"/>
              <a:t>With plenty of hands-on time</a:t>
            </a:r>
            <a:endParaRPr lang="en-US" sz="3100" dirty="0"/>
          </a:p>
        </p:txBody>
      </p:sp>
      <p:sp>
        <p:nvSpPr>
          <p:cNvPr id="3" name="Content Placeholder 2"/>
          <p:cNvSpPr>
            <a:spLocks noGrp="1"/>
          </p:cNvSpPr>
          <p:nvPr>
            <p:ph idx="1"/>
          </p:nvPr>
        </p:nvSpPr>
        <p:spPr>
          <a:xfrm>
            <a:off x="457200" y="1447800"/>
            <a:ext cx="8229600" cy="4648200"/>
          </a:xfrm>
        </p:spPr>
        <p:txBody>
          <a:bodyPr>
            <a:normAutofit fontScale="85000" lnSpcReduction="10000"/>
          </a:bodyPr>
          <a:lstStyle/>
          <a:p>
            <a:r>
              <a:rPr lang="en-US" dirty="0"/>
              <a:t>T</a:t>
            </a:r>
            <a:r>
              <a:rPr lang="en-US" dirty="0" smtClean="0"/>
              <a:t>wo Saturdays with lunch from Jason’s, 9AM-4PM</a:t>
            </a:r>
          </a:p>
          <a:p>
            <a:r>
              <a:rPr lang="en-US" dirty="0" smtClean="0"/>
              <a:t>First Saturday:</a:t>
            </a:r>
          </a:p>
          <a:p>
            <a:pPr lvl="1"/>
            <a:r>
              <a:rPr lang="en-US" dirty="0" smtClean="0"/>
              <a:t>Introductory FPGA video (20 minutes)</a:t>
            </a:r>
          </a:p>
          <a:p>
            <a:pPr lvl="1"/>
            <a:r>
              <a:rPr lang="en-US" dirty="0" smtClean="0"/>
              <a:t>Install Digital Designer</a:t>
            </a:r>
          </a:p>
          <a:p>
            <a:pPr lvl="1"/>
            <a:r>
              <a:rPr lang="en-US" dirty="0" smtClean="0"/>
              <a:t>Configure for Boolean Board</a:t>
            </a:r>
          </a:p>
          <a:p>
            <a:pPr lvl="1"/>
            <a:r>
              <a:rPr lang="en-US" dirty="0" smtClean="0"/>
              <a:t>Students draw schematic(s) &amp; exercise schematic</a:t>
            </a:r>
          </a:p>
          <a:p>
            <a:r>
              <a:rPr lang="en-US" dirty="0" smtClean="0"/>
              <a:t>Second Saturday:</a:t>
            </a:r>
          </a:p>
          <a:p>
            <a:pPr lvl="1"/>
            <a:r>
              <a:rPr lang="en-US" dirty="0" smtClean="0"/>
              <a:t>Examine generated VHDL/Verilog &amp; constraint file</a:t>
            </a:r>
          </a:p>
          <a:p>
            <a:pPr lvl="1"/>
            <a:r>
              <a:rPr lang="en-US" dirty="0" smtClean="0"/>
              <a:t>Install </a:t>
            </a:r>
            <a:r>
              <a:rPr lang="en-US" dirty="0" err="1" smtClean="0"/>
              <a:t>Vivado</a:t>
            </a:r>
            <a:endParaRPr lang="en-US" dirty="0" smtClean="0"/>
          </a:p>
          <a:p>
            <a:pPr lvl="1"/>
            <a:r>
              <a:rPr lang="en-US" dirty="0" smtClean="0"/>
              <a:t>Show </a:t>
            </a:r>
            <a:r>
              <a:rPr lang="en-US" dirty="0" err="1" smtClean="0"/>
              <a:t>Vivado</a:t>
            </a:r>
            <a:r>
              <a:rPr lang="en-US" dirty="0" smtClean="0"/>
              <a:t> project creation &amp; flow</a:t>
            </a:r>
          </a:p>
          <a:p>
            <a:pPr lvl="1"/>
            <a:r>
              <a:rPr lang="en-US" dirty="0"/>
              <a:t>T</a:t>
            </a:r>
            <a:r>
              <a:rPr lang="en-US" dirty="0" smtClean="0"/>
              <a:t>he students install circuit created on previous Saturday</a:t>
            </a:r>
            <a:endParaRPr lang="en-US" dirty="0"/>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11</a:t>
            </a:fld>
            <a:endParaRPr lang="en-US"/>
          </a:p>
        </p:txBody>
      </p:sp>
    </p:spTree>
    <p:extLst>
      <p:ext uri="{BB962C8B-B14F-4D97-AF65-F5344CB8AC3E}">
        <p14:creationId xmlns:p14="http://schemas.microsoft.com/office/powerpoint/2010/main" val="3576741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020762"/>
          </a:xfrm>
        </p:spPr>
        <p:txBody>
          <a:bodyPr>
            <a:normAutofit fontScale="90000"/>
          </a:bodyPr>
          <a:lstStyle/>
          <a:p>
            <a:r>
              <a:rPr lang="en-US" dirty="0" smtClean="0"/>
              <a:t>The FPGA Boot Camp</a:t>
            </a:r>
            <a:r>
              <a:rPr lang="en-US" sz="4000" dirty="0" smtClean="0"/>
              <a:t/>
            </a:r>
            <a:br>
              <a:rPr lang="en-US" sz="4000" dirty="0" smtClean="0"/>
            </a:br>
            <a:r>
              <a:rPr lang="en-US" sz="4000" dirty="0" smtClean="0"/>
              <a:t>Comments</a:t>
            </a:r>
            <a:endParaRPr lang="en-US" sz="4000" dirty="0"/>
          </a:p>
        </p:txBody>
      </p:sp>
      <p:sp>
        <p:nvSpPr>
          <p:cNvPr id="3" name="Content Placeholder 2"/>
          <p:cNvSpPr>
            <a:spLocks noGrp="1"/>
          </p:cNvSpPr>
          <p:nvPr>
            <p:ph idx="1"/>
          </p:nvPr>
        </p:nvSpPr>
        <p:spPr/>
        <p:txBody>
          <a:bodyPr>
            <a:normAutofit lnSpcReduction="10000"/>
          </a:bodyPr>
          <a:lstStyle/>
          <a:p>
            <a:r>
              <a:rPr lang="en-US" dirty="0" smtClean="0"/>
              <a:t>Students </a:t>
            </a:r>
          </a:p>
          <a:p>
            <a:pPr lvl="1"/>
            <a:r>
              <a:rPr lang="en-US" dirty="0" smtClean="0"/>
              <a:t>from 9</a:t>
            </a:r>
            <a:r>
              <a:rPr lang="en-US" baseline="30000" dirty="0" smtClean="0"/>
              <a:t>th</a:t>
            </a:r>
            <a:r>
              <a:rPr lang="en-US" dirty="0" smtClean="0"/>
              <a:t> grade to grad students &amp; continuing ed.</a:t>
            </a:r>
          </a:p>
          <a:p>
            <a:pPr lvl="1"/>
            <a:r>
              <a:rPr lang="en-US" dirty="0" smtClean="0"/>
              <a:t>High school: mostly from STEM &amp; charter school</a:t>
            </a:r>
          </a:p>
          <a:p>
            <a:r>
              <a:rPr lang="en-US" dirty="0" err="1" smtClean="0"/>
              <a:t>Vivado</a:t>
            </a:r>
            <a:r>
              <a:rPr lang="en-US" dirty="0" smtClean="0"/>
              <a:t> needed 80GB of disk space!</a:t>
            </a:r>
          </a:p>
          <a:p>
            <a:pPr lvl="1"/>
            <a:r>
              <a:rPr lang="en-US" dirty="0" smtClean="0"/>
              <a:t>Horrors, later trimmed to 33GB</a:t>
            </a:r>
          </a:p>
          <a:p>
            <a:r>
              <a:rPr lang="en-US" dirty="0" smtClean="0"/>
              <a:t>Students given their boards on 2</a:t>
            </a:r>
            <a:r>
              <a:rPr lang="en-US" baseline="30000" dirty="0" smtClean="0"/>
              <a:t>nd</a:t>
            </a:r>
            <a:r>
              <a:rPr lang="en-US" dirty="0" smtClean="0"/>
              <a:t> Saturday</a:t>
            </a:r>
          </a:p>
          <a:p>
            <a:r>
              <a:rPr lang="en-US" dirty="0" smtClean="0"/>
              <a:t>High number of no-shows</a:t>
            </a:r>
          </a:p>
          <a:p>
            <a:r>
              <a:rPr lang="en-US" dirty="0" smtClean="0"/>
              <a:t>Intel/Altera tool (</a:t>
            </a:r>
            <a:r>
              <a:rPr lang="en-US" dirty="0" err="1" smtClean="0"/>
              <a:t>Quartus</a:t>
            </a:r>
            <a:r>
              <a:rPr lang="en-US" dirty="0" smtClean="0"/>
              <a:t>) supports schematic capture with manual entry of constraints</a:t>
            </a:r>
          </a:p>
          <a:p>
            <a:endParaRPr lang="en-US" dirty="0"/>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12</a:t>
            </a:fld>
            <a:endParaRPr lang="en-US"/>
          </a:p>
        </p:txBody>
      </p:sp>
    </p:spTree>
    <p:extLst>
      <p:ext uri="{BB962C8B-B14F-4D97-AF65-F5344CB8AC3E}">
        <p14:creationId xmlns:p14="http://schemas.microsoft.com/office/powerpoint/2010/main" val="3576741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153400" cy="1524000"/>
          </a:xfrm>
        </p:spPr>
        <p:txBody>
          <a:bodyPr>
            <a:normAutofit fontScale="90000"/>
          </a:bodyPr>
          <a:lstStyle/>
          <a:p>
            <a:r>
              <a:rPr lang="en-US" sz="4000" dirty="0" smtClean="0"/>
              <a:t>The $20 FPGA Kit </a:t>
            </a:r>
            <a:r>
              <a:rPr lang="en-US" dirty="0" smtClean="0"/>
              <a:t>agenda</a:t>
            </a:r>
            <a:r>
              <a:rPr lang="en-US" sz="4000" dirty="0" smtClean="0"/>
              <a:t/>
            </a:r>
            <a:br>
              <a:rPr lang="en-US" sz="4000" dirty="0" smtClean="0"/>
            </a:br>
            <a:r>
              <a:rPr lang="en-US" sz="3100" dirty="0" smtClean="0"/>
              <a:t>documentation at:</a:t>
            </a:r>
            <a:r>
              <a:rPr lang="en-US" sz="3600" dirty="0" smtClean="0"/>
              <a:t/>
            </a:r>
            <a:br>
              <a:rPr lang="en-US" sz="3600" dirty="0" smtClean="0"/>
            </a:br>
            <a:r>
              <a:rPr lang="en-US" sz="3600" dirty="0" smtClean="0"/>
              <a:t> </a:t>
            </a:r>
            <a:r>
              <a:rPr lang="en-US" sz="2700" dirty="0">
                <a:hlinkClick r:id="rId3"/>
              </a:rPr>
              <a:t>https://</a:t>
            </a:r>
            <a:r>
              <a:rPr lang="en-US" sz="2700" dirty="0" smtClean="0">
                <a:hlinkClick r:id="rId3"/>
              </a:rPr>
              <a:t>github.com/jimbrake/20-dollar-FPGA-kit</a:t>
            </a:r>
            <a:r>
              <a:rPr lang="en-US" sz="4000" dirty="0" smtClean="0"/>
              <a:t/>
            </a:r>
            <a:br>
              <a:rPr lang="en-US" sz="4000" dirty="0" smtClean="0"/>
            </a:br>
            <a:endParaRPr lang="en-US" sz="4000" dirty="0"/>
          </a:p>
        </p:txBody>
      </p:sp>
      <p:sp>
        <p:nvSpPr>
          <p:cNvPr id="3" name="Content Placeholder 2"/>
          <p:cNvSpPr>
            <a:spLocks noGrp="1"/>
          </p:cNvSpPr>
          <p:nvPr>
            <p:ph idx="1"/>
          </p:nvPr>
        </p:nvSpPr>
        <p:spPr>
          <a:xfrm>
            <a:off x="533400" y="1828800"/>
            <a:ext cx="8001000" cy="4419600"/>
          </a:xfrm>
        </p:spPr>
        <p:txBody>
          <a:bodyPr>
            <a:normAutofit fontScale="92500" lnSpcReduction="20000"/>
          </a:bodyPr>
          <a:lstStyle/>
          <a:p>
            <a:r>
              <a:rPr lang="en-US" dirty="0" smtClean="0"/>
              <a:t>To make the FPGA experience available to all</a:t>
            </a:r>
          </a:p>
          <a:p>
            <a:r>
              <a:rPr lang="en-US" dirty="0" smtClean="0"/>
              <a:t>Very few FPGA boards for under $20</a:t>
            </a:r>
          </a:p>
          <a:p>
            <a:r>
              <a:rPr lang="en-US" dirty="0" smtClean="0"/>
              <a:t>The Tang 9K Nano kit $18 in quantity</a:t>
            </a:r>
          </a:p>
          <a:p>
            <a:pPr lvl="1"/>
            <a:r>
              <a:rPr lang="en-US" dirty="0" smtClean="0"/>
              <a:t>DRAM, SD card slot, HDMI &amp; LCD connectors</a:t>
            </a:r>
          </a:p>
          <a:p>
            <a:pPr lvl="1"/>
            <a:r>
              <a:rPr lang="en-US" dirty="0" smtClean="0"/>
              <a:t>Use add-on 7-sgement display with buttons, LEDs</a:t>
            </a:r>
          </a:p>
          <a:p>
            <a:r>
              <a:rPr lang="en-US" dirty="0"/>
              <a:t>The </a:t>
            </a:r>
            <a:r>
              <a:rPr lang="en-US" dirty="0" err="1" smtClean="0"/>
              <a:t>Alinx</a:t>
            </a:r>
            <a:r>
              <a:rPr lang="en-US" dirty="0" smtClean="0"/>
              <a:t> Spartan-6 kit $21 with shared JTAG bd.</a:t>
            </a:r>
            <a:endParaRPr lang="en-US" dirty="0"/>
          </a:p>
          <a:p>
            <a:pPr lvl="1"/>
            <a:r>
              <a:rPr lang="en-US" dirty="0"/>
              <a:t>DRAM, SD card slot, </a:t>
            </a:r>
            <a:r>
              <a:rPr lang="en-US" dirty="0" smtClean="0"/>
              <a:t>VGA connector</a:t>
            </a:r>
            <a:endParaRPr lang="en-US" dirty="0"/>
          </a:p>
          <a:p>
            <a:pPr lvl="1"/>
            <a:r>
              <a:rPr lang="en-US" dirty="0" smtClean="0"/>
              <a:t>Has 7-segment display, buttons &amp; LEDs</a:t>
            </a:r>
          </a:p>
          <a:p>
            <a:r>
              <a:rPr lang="en-US" dirty="0" smtClean="0"/>
              <a:t>Both have ~9K LUTs, Block RAM &amp; DSP units</a:t>
            </a:r>
          </a:p>
          <a:p>
            <a:r>
              <a:rPr lang="en-US" dirty="0"/>
              <a:t>U</a:t>
            </a:r>
            <a:r>
              <a:rPr lang="en-US" dirty="0" smtClean="0"/>
              <a:t>nable to find an comparable Intel/Altera board</a:t>
            </a:r>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13</a:t>
            </a:fld>
            <a:endParaRPr lang="en-US"/>
          </a:p>
        </p:txBody>
      </p:sp>
    </p:spTree>
    <p:extLst>
      <p:ext uri="{BB962C8B-B14F-4D97-AF65-F5344CB8AC3E}">
        <p14:creationId xmlns:p14="http://schemas.microsoft.com/office/powerpoint/2010/main" val="35951291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Autofit/>
          </a:bodyPr>
          <a:lstStyle/>
          <a:p>
            <a:r>
              <a:rPr lang="en-US" sz="4000" dirty="0" smtClean="0"/>
              <a:t>Tang Nano 9K kit assembled</a:t>
            </a:r>
            <a:endParaRPr lang="en-US" sz="4000" dirty="0"/>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14</a:t>
            </a:fld>
            <a:endParaRPr lang="en-US"/>
          </a:p>
        </p:txBody>
      </p:sp>
      <p:sp>
        <p:nvSpPr>
          <p:cNvPr id="7" name="TextBox 6"/>
          <p:cNvSpPr txBox="1"/>
          <p:nvPr/>
        </p:nvSpPr>
        <p:spPr>
          <a:xfrm>
            <a:off x="838199" y="5334000"/>
            <a:ext cx="7315721" cy="923330"/>
          </a:xfrm>
          <a:prstGeom prst="rect">
            <a:avLst/>
          </a:prstGeom>
          <a:noFill/>
        </p:spPr>
        <p:txBody>
          <a:bodyPr wrap="none" rtlCol="0">
            <a:spAutoFit/>
          </a:bodyPr>
          <a:lstStyle/>
          <a:p>
            <a:r>
              <a:rPr lang="en-US" dirty="0" smtClean="0"/>
              <a:t>The kit using the Tang 9K Nano for high volume has a per kit price of $17.89</a:t>
            </a:r>
          </a:p>
          <a:p>
            <a:r>
              <a:rPr lang="en-US" dirty="0" smtClean="0"/>
              <a:t>In low volume (for a single kit) is $25.93 plus shipping and taxes with some </a:t>
            </a:r>
          </a:p>
          <a:p>
            <a:r>
              <a:rPr lang="en-US" dirty="0" smtClean="0"/>
              <a:t>spare parts left over (extra breadboards and jumper wires).</a:t>
            </a:r>
            <a:endParaRPr lang="en-US" dirty="0"/>
          </a:p>
        </p:txBody>
      </p:sp>
      <p:pic>
        <p:nvPicPr>
          <p:cNvPr id="6" name="Content Placeholder 5"/>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457200" y="914400"/>
            <a:ext cx="8229600" cy="4285622"/>
          </a:xfrm>
        </p:spPr>
      </p:pic>
    </p:spTree>
    <p:extLst>
      <p:ext uri="{BB962C8B-B14F-4D97-AF65-F5344CB8AC3E}">
        <p14:creationId xmlns:p14="http://schemas.microsoft.com/office/powerpoint/2010/main" val="14794245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28600"/>
            <a:ext cx="8229600" cy="639762"/>
          </a:xfrm>
        </p:spPr>
        <p:txBody>
          <a:bodyPr>
            <a:noAutofit/>
          </a:bodyPr>
          <a:lstStyle/>
          <a:p>
            <a:r>
              <a:rPr lang="en-US" sz="4000" dirty="0" err="1" smtClean="0"/>
              <a:t>Alinx</a:t>
            </a:r>
            <a:r>
              <a:rPr lang="en-US" sz="4000" dirty="0" smtClean="0"/>
              <a:t> Spartan-6 board &amp; JTAG</a:t>
            </a:r>
            <a:endParaRPr lang="en-US" sz="4000" dirty="0"/>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15</a:t>
            </a:fld>
            <a:endParaRPr lang="en-US"/>
          </a:p>
        </p:txBody>
      </p:sp>
      <p:sp>
        <p:nvSpPr>
          <p:cNvPr id="7" name="TextBox 6"/>
          <p:cNvSpPr txBox="1"/>
          <p:nvPr/>
        </p:nvSpPr>
        <p:spPr>
          <a:xfrm>
            <a:off x="1447800" y="6172200"/>
            <a:ext cx="6315447" cy="369332"/>
          </a:xfrm>
          <a:prstGeom prst="rect">
            <a:avLst/>
          </a:prstGeom>
          <a:noFill/>
        </p:spPr>
        <p:txBody>
          <a:bodyPr wrap="none" rtlCol="0">
            <a:spAutoFit/>
          </a:bodyPr>
          <a:lstStyle/>
          <a:p>
            <a:r>
              <a:rPr lang="en-US" dirty="0" smtClean="0"/>
              <a:t>The </a:t>
            </a:r>
            <a:r>
              <a:rPr lang="en-US" dirty="0" err="1" smtClean="0"/>
              <a:t>Alinx</a:t>
            </a:r>
            <a:r>
              <a:rPr lang="en-US" dirty="0" smtClean="0"/>
              <a:t> Spartan-6 requires a JTAG programmer, shown attached</a:t>
            </a:r>
            <a:endParaRPr lang="en-US" dirty="0"/>
          </a:p>
        </p:txBody>
      </p:sp>
      <p:pic>
        <p:nvPicPr>
          <p:cNvPr id="8" name="Content Placeholder 7"/>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066800" y="838200"/>
            <a:ext cx="7155021" cy="5366266"/>
          </a:xfrm>
        </p:spPr>
      </p:pic>
    </p:spTree>
    <p:extLst>
      <p:ext uri="{BB962C8B-B14F-4D97-AF65-F5344CB8AC3E}">
        <p14:creationId xmlns:p14="http://schemas.microsoft.com/office/powerpoint/2010/main" val="1957375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90600"/>
          </a:xfrm>
        </p:spPr>
        <p:txBody>
          <a:bodyPr>
            <a:normAutofit/>
          </a:bodyPr>
          <a:lstStyle/>
          <a:p>
            <a:r>
              <a:rPr lang="en-US" sz="4000" dirty="0" smtClean="0"/>
              <a:t>The </a:t>
            </a:r>
            <a:r>
              <a:rPr lang="en-US" sz="4000" dirty="0" err="1" smtClean="0"/>
              <a:t>Alinx</a:t>
            </a:r>
            <a:r>
              <a:rPr lang="en-US" sz="4000" dirty="0" smtClean="0"/>
              <a:t> Spartan-6 kit</a:t>
            </a:r>
            <a:endParaRPr lang="en-US" sz="4000" dirty="0"/>
          </a:p>
        </p:txBody>
      </p:sp>
      <p:sp>
        <p:nvSpPr>
          <p:cNvPr id="3" name="Content Placeholder 2"/>
          <p:cNvSpPr>
            <a:spLocks noGrp="1"/>
          </p:cNvSpPr>
          <p:nvPr>
            <p:ph idx="1"/>
          </p:nvPr>
        </p:nvSpPr>
        <p:spPr>
          <a:xfrm>
            <a:off x="457200" y="1219200"/>
            <a:ext cx="8229600" cy="5105400"/>
          </a:xfrm>
        </p:spPr>
        <p:txBody>
          <a:bodyPr>
            <a:normAutofit lnSpcReduction="10000"/>
          </a:bodyPr>
          <a:lstStyle/>
          <a:p>
            <a:r>
              <a:rPr lang="en-US" dirty="0" smtClean="0"/>
              <a:t>Full set of buttons, LEDs &amp; 7-segment digits</a:t>
            </a:r>
          </a:p>
          <a:p>
            <a:r>
              <a:rPr lang="en-US" dirty="0" smtClean="0"/>
              <a:t>Supplement the Spartan-6 board:</a:t>
            </a:r>
          </a:p>
          <a:p>
            <a:pPr lvl="1"/>
            <a:r>
              <a:rPr lang="en-US" dirty="0" smtClean="0"/>
              <a:t>JTAG programmer		$11.30 for one</a:t>
            </a:r>
          </a:p>
          <a:p>
            <a:pPr lvl="2"/>
            <a:r>
              <a:rPr lang="en-US" dirty="0" smtClean="0"/>
              <a:t>Price varies widely from $11 to $200+</a:t>
            </a:r>
          </a:p>
          <a:p>
            <a:pPr lvl="1"/>
            <a:r>
              <a:rPr lang="en-US" dirty="0" smtClean="0"/>
              <a:t>Shorting jumpers		$0.85 for ten</a:t>
            </a:r>
          </a:p>
          <a:p>
            <a:pPr lvl="2"/>
            <a:r>
              <a:rPr lang="en-US" dirty="0" smtClean="0"/>
              <a:t>A substitute for slide switches</a:t>
            </a:r>
          </a:p>
          <a:p>
            <a:r>
              <a:rPr lang="en-US" dirty="0" smtClean="0"/>
              <a:t>And learning the </a:t>
            </a:r>
            <a:r>
              <a:rPr lang="en-US" dirty="0"/>
              <a:t>X</a:t>
            </a:r>
            <a:r>
              <a:rPr lang="en-US" dirty="0" smtClean="0"/>
              <a:t>ilinx ISE software tools</a:t>
            </a:r>
          </a:p>
          <a:p>
            <a:pPr lvl="1"/>
            <a:r>
              <a:rPr lang="en-US" dirty="0" smtClean="0"/>
              <a:t>ISE not recommended for new students</a:t>
            </a:r>
          </a:p>
          <a:p>
            <a:pPr lvl="1"/>
            <a:r>
              <a:rPr lang="en-US" dirty="0" smtClean="0"/>
              <a:t>Can make an exception for high school students</a:t>
            </a:r>
          </a:p>
          <a:p>
            <a:pPr lvl="1"/>
            <a:r>
              <a:rPr lang="en-US" dirty="0" smtClean="0"/>
              <a:t>ISE 14.7 takes 17GB installed</a:t>
            </a:r>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16</a:t>
            </a:fld>
            <a:endParaRPr lang="en-US"/>
          </a:p>
        </p:txBody>
      </p:sp>
    </p:spTree>
    <p:extLst>
      <p:ext uri="{BB962C8B-B14F-4D97-AF65-F5344CB8AC3E}">
        <p14:creationId xmlns:p14="http://schemas.microsoft.com/office/powerpoint/2010/main" val="10337521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90600"/>
          </a:xfrm>
        </p:spPr>
        <p:txBody>
          <a:bodyPr>
            <a:normAutofit/>
          </a:bodyPr>
          <a:lstStyle/>
          <a:p>
            <a:r>
              <a:rPr lang="en-US" sz="4000" dirty="0" smtClean="0"/>
              <a:t>The Tang </a:t>
            </a:r>
            <a:r>
              <a:rPr lang="en-US" sz="4000" dirty="0" err="1" smtClean="0"/>
              <a:t>nano</a:t>
            </a:r>
            <a:r>
              <a:rPr lang="en-US" sz="4000" dirty="0" smtClean="0"/>
              <a:t> 9K kit</a:t>
            </a:r>
            <a:endParaRPr lang="en-US" sz="4000" dirty="0"/>
          </a:p>
        </p:txBody>
      </p:sp>
      <p:sp>
        <p:nvSpPr>
          <p:cNvPr id="3" name="Content Placeholder 2"/>
          <p:cNvSpPr>
            <a:spLocks noGrp="1"/>
          </p:cNvSpPr>
          <p:nvPr>
            <p:ph idx="1"/>
          </p:nvPr>
        </p:nvSpPr>
        <p:spPr>
          <a:xfrm>
            <a:off x="457200" y="1219200"/>
            <a:ext cx="8229600" cy="4876800"/>
          </a:xfrm>
        </p:spPr>
        <p:txBody>
          <a:bodyPr>
            <a:normAutofit fontScale="92500" lnSpcReduction="20000"/>
          </a:bodyPr>
          <a:lstStyle/>
          <a:p>
            <a:r>
              <a:rPr lang="en-US" dirty="0" smtClean="0"/>
              <a:t>Supplement the Tang 9K Nano FPGA board:</a:t>
            </a:r>
          </a:p>
          <a:p>
            <a:pPr lvl="1"/>
            <a:r>
              <a:rPr lang="en-US" dirty="0" smtClean="0"/>
              <a:t>Display board:			$2.90</a:t>
            </a:r>
          </a:p>
          <a:p>
            <a:pPr lvl="1"/>
            <a:r>
              <a:rPr lang="en-US" dirty="0" smtClean="0"/>
              <a:t>12 position DIP switch	$1.06 for one</a:t>
            </a:r>
          </a:p>
          <a:p>
            <a:pPr lvl="1"/>
            <a:r>
              <a:rPr lang="en-US" dirty="0" smtClean="0"/>
              <a:t>Solderless bread board	$6.69 for four</a:t>
            </a:r>
          </a:p>
          <a:p>
            <a:r>
              <a:rPr lang="en-US" dirty="0" smtClean="0"/>
              <a:t>Will require some user wiring</a:t>
            </a:r>
          </a:p>
          <a:p>
            <a:pPr lvl="1"/>
            <a:r>
              <a:rPr lang="en-US" dirty="0"/>
              <a:t>I</a:t>
            </a:r>
            <a:r>
              <a:rPr lang="en-US" dirty="0" smtClean="0"/>
              <a:t>nsulated 22 gauge jumper wire</a:t>
            </a:r>
          </a:p>
          <a:p>
            <a:pPr lvl="1"/>
            <a:r>
              <a:rPr lang="en-US" dirty="0" smtClean="0"/>
              <a:t>Five or more male-female jumper wires</a:t>
            </a:r>
          </a:p>
          <a:p>
            <a:pPr lvl="1"/>
            <a:r>
              <a:rPr lang="en-US" dirty="0"/>
              <a:t> </a:t>
            </a:r>
            <a:r>
              <a:rPr lang="en-US" dirty="0" smtClean="0"/>
              <a:t>or replacing display board pins with jumper wires</a:t>
            </a:r>
          </a:p>
          <a:p>
            <a:pPr lvl="1"/>
            <a:r>
              <a:rPr lang="en-US" b="1" dirty="0" smtClean="0"/>
              <a:t>Pins on Tang FPGA board require soldering</a:t>
            </a:r>
          </a:p>
          <a:p>
            <a:r>
              <a:rPr lang="en-US" dirty="0" smtClean="0"/>
              <a:t>And learning the Nano board software tools</a:t>
            </a:r>
          </a:p>
          <a:p>
            <a:pPr lvl="1"/>
            <a:r>
              <a:rPr lang="en-US" dirty="0" smtClean="0"/>
              <a:t>VHDL, Verilog and constraint files supported.</a:t>
            </a:r>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17</a:t>
            </a:fld>
            <a:endParaRPr lang="en-US"/>
          </a:p>
        </p:txBody>
      </p:sp>
    </p:spTree>
    <p:extLst>
      <p:ext uri="{BB962C8B-B14F-4D97-AF65-F5344CB8AC3E}">
        <p14:creationId xmlns:p14="http://schemas.microsoft.com/office/powerpoint/2010/main" val="33156975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153400" cy="914400"/>
          </a:xfrm>
        </p:spPr>
        <p:txBody>
          <a:bodyPr>
            <a:normAutofit fontScale="90000"/>
          </a:bodyPr>
          <a:lstStyle/>
          <a:p>
            <a:r>
              <a:rPr lang="en-US" sz="4000" dirty="0"/>
              <a:t>Display board</a:t>
            </a:r>
            <a:br>
              <a:rPr lang="en-US" sz="4000" dirty="0"/>
            </a:br>
            <a:r>
              <a:rPr lang="en-US" sz="3100" dirty="0" smtClean="0"/>
              <a:t>tm1638-7-segment-display-keypad-led-module</a:t>
            </a:r>
            <a:endParaRPr lang="en-US" sz="3100" dirty="0"/>
          </a:p>
        </p:txBody>
      </p:sp>
      <p:pic>
        <p:nvPicPr>
          <p:cNvPr id="6" name="Content Placeholder 5" descr="TM1638 7-Segment Display &amp; Keypad+LED Module – HandsOn Tech - Google Chrome"/>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743200" y="1143000"/>
            <a:ext cx="5174070" cy="5486400"/>
          </a:xfrm>
        </p:spPr>
      </p:pic>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18</a:t>
            </a:fld>
            <a:endParaRPr lang="en-US"/>
          </a:p>
        </p:txBody>
      </p:sp>
      <p:sp>
        <p:nvSpPr>
          <p:cNvPr id="7" name="TextBox 6"/>
          <p:cNvSpPr txBox="1"/>
          <p:nvPr/>
        </p:nvSpPr>
        <p:spPr>
          <a:xfrm>
            <a:off x="457201" y="2667000"/>
            <a:ext cx="2057400" cy="1938992"/>
          </a:xfrm>
          <a:prstGeom prst="rect">
            <a:avLst/>
          </a:prstGeom>
          <a:noFill/>
        </p:spPr>
        <p:txBody>
          <a:bodyPr wrap="square" rtlCol="0">
            <a:spAutoFit/>
          </a:bodyPr>
          <a:lstStyle/>
          <a:p>
            <a:r>
              <a:rPr lang="en-US" sz="2400" dirty="0" smtClean="0"/>
              <a:t>Provides:</a:t>
            </a:r>
          </a:p>
          <a:p>
            <a:r>
              <a:rPr lang="en-US" sz="2400" dirty="0" smtClean="0"/>
              <a:t>8 7-seg digits</a:t>
            </a:r>
          </a:p>
          <a:p>
            <a:r>
              <a:rPr lang="en-US" sz="2400" dirty="0" smtClean="0"/>
              <a:t>8 discrete LEDs</a:t>
            </a:r>
          </a:p>
          <a:p>
            <a:r>
              <a:rPr lang="en-US" sz="2400" dirty="0" smtClean="0"/>
              <a:t>8 push buttons</a:t>
            </a:r>
          </a:p>
          <a:p>
            <a:r>
              <a:rPr lang="en-US" sz="2400" dirty="0"/>
              <a:t> </a:t>
            </a:r>
            <a:r>
              <a:rPr lang="en-US" sz="2400" dirty="0" smtClean="0"/>
              <a:t>for $2.90</a:t>
            </a:r>
            <a:endParaRPr lang="en-US" sz="2400" dirty="0"/>
          </a:p>
        </p:txBody>
      </p:sp>
    </p:spTree>
    <p:extLst>
      <p:ext uri="{BB962C8B-B14F-4D97-AF65-F5344CB8AC3E}">
        <p14:creationId xmlns:p14="http://schemas.microsoft.com/office/powerpoint/2010/main" val="10540491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762000"/>
          </a:xfrm>
        </p:spPr>
        <p:txBody>
          <a:bodyPr>
            <a:normAutofit/>
          </a:bodyPr>
          <a:lstStyle/>
          <a:p>
            <a:r>
              <a:rPr lang="en-US" sz="4000" dirty="0" smtClean="0"/>
              <a:t>DIP Switch</a:t>
            </a:r>
            <a:endParaRPr lang="en-US" sz="4000" dirty="0"/>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19</a:t>
            </a:fld>
            <a:endParaRPr lang="en-US"/>
          </a:p>
        </p:txBody>
      </p:sp>
      <p:sp>
        <p:nvSpPr>
          <p:cNvPr id="8" name="TextBox 7"/>
          <p:cNvSpPr txBox="1"/>
          <p:nvPr/>
        </p:nvSpPr>
        <p:spPr>
          <a:xfrm>
            <a:off x="615043" y="3956923"/>
            <a:ext cx="1899557" cy="1938992"/>
          </a:xfrm>
          <a:prstGeom prst="rect">
            <a:avLst/>
          </a:prstGeom>
          <a:noFill/>
        </p:spPr>
        <p:txBody>
          <a:bodyPr wrap="square" rtlCol="0">
            <a:spAutoFit/>
          </a:bodyPr>
          <a:lstStyle/>
          <a:p>
            <a:r>
              <a:rPr lang="en-US" sz="2400" dirty="0" smtClean="0"/>
              <a:t>For use on breadboard will need to fold out every 6</a:t>
            </a:r>
            <a:r>
              <a:rPr lang="en-US" sz="2000" dirty="0" smtClean="0"/>
              <a:t>th</a:t>
            </a:r>
            <a:r>
              <a:rPr lang="en-US" sz="2400" dirty="0" smtClean="0"/>
              <a:t> pin. </a:t>
            </a:r>
            <a:endParaRPr lang="en-US" sz="2400" dirty="0"/>
          </a:p>
        </p:txBody>
      </p:sp>
      <p:pic>
        <p:nvPicPr>
          <p:cNvPr id="6" name="Content Placeholder 5" descr="210-12MS CTS Electrocomponents | Switches | DigiKey - Google Chrome"/>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667000" y="990600"/>
            <a:ext cx="6019800" cy="5453231"/>
          </a:xfrm>
        </p:spPr>
      </p:pic>
      <p:sp>
        <p:nvSpPr>
          <p:cNvPr id="9" name="TextBox 8"/>
          <p:cNvSpPr txBox="1"/>
          <p:nvPr/>
        </p:nvSpPr>
        <p:spPr>
          <a:xfrm>
            <a:off x="696687" y="1371600"/>
            <a:ext cx="1817913" cy="2215991"/>
          </a:xfrm>
          <a:prstGeom prst="rect">
            <a:avLst/>
          </a:prstGeom>
          <a:noFill/>
        </p:spPr>
        <p:txBody>
          <a:bodyPr wrap="square" rtlCol="0">
            <a:spAutoFit/>
          </a:bodyPr>
          <a:lstStyle/>
          <a:p>
            <a:r>
              <a:rPr lang="en-US" sz="2400" dirty="0"/>
              <a:t>Twelve position DIP switch gives best cost</a:t>
            </a:r>
            <a:r>
              <a:rPr lang="en-US" sz="2400" dirty="0" smtClean="0"/>
              <a:t>/ benefit </a:t>
            </a:r>
            <a:r>
              <a:rPr lang="en-US" sz="2400" dirty="0"/>
              <a:t>ratio.</a:t>
            </a:r>
          </a:p>
          <a:p>
            <a:endParaRPr lang="en-US" dirty="0"/>
          </a:p>
        </p:txBody>
      </p:sp>
    </p:spTree>
    <p:extLst>
      <p:ext uri="{BB962C8B-B14F-4D97-AF65-F5344CB8AC3E}">
        <p14:creationId xmlns:p14="http://schemas.microsoft.com/office/powerpoint/2010/main" val="40154455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Preliminaries</a:t>
            </a:r>
            <a:endParaRPr lang="en-US" sz="4000" dirty="0"/>
          </a:p>
        </p:txBody>
      </p:sp>
      <p:sp>
        <p:nvSpPr>
          <p:cNvPr id="3" name="Content Placeholder 2"/>
          <p:cNvSpPr>
            <a:spLocks noGrp="1"/>
          </p:cNvSpPr>
          <p:nvPr>
            <p:ph idx="1"/>
          </p:nvPr>
        </p:nvSpPr>
        <p:spPr>
          <a:xfrm>
            <a:off x="457200" y="1371600"/>
            <a:ext cx="8229600" cy="4525963"/>
          </a:xfrm>
        </p:spPr>
        <p:txBody>
          <a:bodyPr>
            <a:normAutofit fontScale="92500" lnSpcReduction="10000"/>
          </a:bodyPr>
          <a:lstStyle/>
          <a:p>
            <a:r>
              <a:rPr lang="en-US" dirty="0" smtClean="0"/>
              <a:t>Funding provided by a grant from the IEEE Computer Society as part of their Emerging Technologies program</a:t>
            </a:r>
          </a:p>
          <a:p>
            <a:r>
              <a:rPr lang="en-US" dirty="0" smtClean="0"/>
              <a:t>St. Mary’s University provided classrooms</a:t>
            </a:r>
          </a:p>
          <a:p>
            <a:r>
              <a:rPr lang="en-US" dirty="0" smtClean="0"/>
              <a:t>I’m Jim </a:t>
            </a:r>
            <a:r>
              <a:rPr lang="en-US" dirty="0" err="1" smtClean="0"/>
              <a:t>Brakefield</a:t>
            </a:r>
            <a:r>
              <a:rPr lang="en-US" dirty="0" smtClean="0"/>
              <a:t>, </a:t>
            </a:r>
            <a:r>
              <a:rPr lang="en-US" dirty="0" smtClean="0">
                <a:hlinkClick r:id="rId3"/>
              </a:rPr>
              <a:t>jim.brakefield@ieee.org</a:t>
            </a:r>
            <a:endParaRPr lang="en-US" dirty="0" smtClean="0"/>
          </a:p>
          <a:p>
            <a:r>
              <a:rPr lang="en-US" dirty="0" smtClean="0"/>
              <a:t>Full set of files at</a:t>
            </a:r>
            <a:r>
              <a:rPr lang="en-US" dirty="0"/>
              <a:t>: </a:t>
            </a:r>
            <a:r>
              <a:rPr lang="en-US" dirty="0">
                <a:hlinkClick r:id="rId4"/>
              </a:rPr>
              <a:t>https://</a:t>
            </a:r>
            <a:r>
              <a:rPr lang="en-US" dirty="0" smtClean="0">
                <a:hlinkClick r:id="rId4"/>
              </a:rPr>
              <a:t>github.com/jimbrake/20-dollar-FPGA-kit</a:t>
            </a:r>
            <a:endParaRPr lang="en-US" dirty="0" smtClean="0"/>
          </a:p>
          <a:p>
            <a:r>
              <a:rPr lang="en-US" dirty="0" smtClean="0"/>
              <a:t>Introduction to FPGA video</a:t>
            </a:r>
            <a:r>
              <a:rPr lang="en-US" dirty="0"/>
              <a:t>: </a:t>
            </a:r>
            <a:r>
              <a:rPr lang="en-US" dirty="0">
                <a:hlinkClick r:id="rId5"/>
              </a:rPr>
              <a:t>https://</a:t>
            </a:r>
            <a:r>
              <a:rPr lang="en-US" dirty="0" smtClean="0">
                <a:hlinkClick r:id="rId5"/>
              </a:rPr>
              <a:t>www.youtube.com/watch?v=EVy4KEj9kZg</a:t>
            </a:r>
            <a:endParaRPr lang="en-US" dirty="0" smtClean="0"/>
          </a:p>
        </p:txBody>
      </p:sp>
      <p:sp>
        <p:nvSpPr>
          <p:cNvPr id="4" name="Date Placeholder 3"/>
          <p:cNvSpPr>
            <a:spLocks noGrp="1"/>
          </p:cNvSpPr>
          <p:nvPr>
            <p:ph type="dt" sz="half" idx="10"/>
          </p:nvPr>
        </p:nvSpPr>
        <p:spPr/>
        <p:txBody>
          <a:bodyPr/>
          <a:lstStyle/>
          <a:p>
            <a:fld id="{C5CFC9F7-7FFA-44F2-B2A9-51790E59FE49}"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2</a:t>
            </a:fld>
            <a:endParaRPr lang="en-US"/>
          </a:p>
        </p:txBody>
      </p:sp>
    </p:spTree>
    <p:extLst>
      <p:ext uri="{BB962C8B-B14F-4D97-AF65-F5344CB8AC3E}">
        <p14:creationId xmlns:p14="http://schemas.microsoft.com/office/powerpoint/2010/main" val="150986280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normAutofit/>
          </a:bodyPr>
          <a:lstStyle/>
          <a:p>
            <a:r>
              <a:rPr lang="en-US" sz="4000" dirty="0" smtClean="0"/>
              <a:t>Solderless Breadboard</a:t>
            </a:r>
            <a:endParaRPr lang="en-US" sz="4000" dirty="0"/>
          </a:p>
        </p:txBody>
      </p:sp>
      <p:pic>
        <p:nvPicPr>
          <p:cNvPr id="6" name="Content Placeholder 5" descr="3PCS Breadboard 400 Point Solderless Protoboard BreadBoard Kit: Amazon.com: Industrial &amp; Scientific - Google Chrome"/>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895600" y="1066800"/>
            <a:ext cx="4924239" cy="5486400"/>
          </a:xfrm>
        </p:spPr>
      </p:pic>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20</a:t>
            </a:fld>
            <a:endParaRPr lang="en-US"/>
          </a:p>
        </p:txBody>
      </p:sp>
      <p:sp>
        <p:nvSpPr>
          <p:cNvPr id="7" name="TextBox 6"/>
          <p:cNvSpPr txBox="1"/>
          <p:nvPr/>
        </p:nvSpPr>
        <p:spPr>
          <a:xfrm>
            <a:off x="454572" y="1219200"/>
            <a:ext cx="1981199" cy="1200329"/>
          </a:xfrm>
          <a:prstGeom prst="rect">
            <a:avLst/>
          </a:prstGeom>
          <a:noFill/>
        </p:spPr>
        <p:txBody>
          <a:bodyPr wrap="square" rtlCol="0">
            <a:spAutoFit/>
          </a:bodyPr>
          <a:lstStyle/>
          <a:p>
            <a:r>
              <a:rPr lang="en-US" sz="2400" dirty="0" smtClean="0"/>
              <a:t>Best deal in quantity three </a:t>
            </a:r>
          </a:p>
          <a:p>
            <a:r>
              <a:rPr lang="en-US" sz="2400" dirty="0"/>
              <a:t>o</a:t>
            </a:r>
            <a:r>
              <a:rPr lang="en-US" sz="2400" dirty="0" smtClean="0"/>
              <a:t>r sixteen</a:t>
            </a:r>
            <a:endParaRPr lang="en-US" sz="2400" dirty="0"/>
          </a:p>
        </p:txBody>
      </p:sp>
      <p:sp>
        <p:nvSpPr>
          <p:cNvPr id="8" name="TextBox 7"/>
          <p:cNvSpPr txBox="1"/>
          <p:nvPr/>
        </p:nvSpPr>
        <p:spPr>
          <a:xfrm>
            <a:off x="488731" y="2590800"/>
            <a:ext cx="2304201" cy="1569660"/>
          </a:xfrm>
          <a:prstGeom prst="rect">
            <a:avLst/>
          </a:prstGeom>
          <a:noFill/>
        </p:spPr>
        <p:txBody>
          <a:bodyPr wrap="square" rtlCol="0">
            <a:spAutoFit/>
          </a:bodyPr>
          <a:lstStyle/>
          <a:p>
            <a:r>
              <a:rPr lang="en-US" sz="2400" dirty="0" smtClean="0"/>
              <a:t>The DIP switch</a:t>
            </a:r>
          </a:p>
          <a:p>
            <a:r>
              <a:rPr lang="en-US" sz="2400" dirty="0"/>
              <a:t>t</a:t>
            </a:r>
            <a:r>
              <a:rPr lang="en-US" sz="2400" dirty="0" smtClean="0"/>
              <a:t>o straddle </a:t>
            </a:r>
          </a:p>
          <a:p>
            <a:r>
              <a:rPr lang="en-US" sz="2400" dirty="0" smtClean="0"/>
              <a:t>ground column</a:t>
            </a:r>
          </a:p>
          <a:p>
            <a:r>
              <a:rPr lang="en-US" sz="2400" dirty="0" smtClean="0"/>
              <a:t>and signal rows</a:t>
            </a:r>
            <a:endParaRPr lang="en-US" sz="2400" dirty="0"/>
          </a:p>
        </p:txBody>
      </p:sp>
      <p:sp>
        <p:nvSpPr>
          <p:cNvPr id="9" name="TextBox 8"/>
          <p:cNvSpPr txBox="1"/>
          <p:nvPr/>
        </p:nvSpPr>
        <p:spPr>
          <a:xfrm>
            <a:off x="562398" y="4360157"/>
            <a:ext cx="2075601" cy="1569660"/>
          </a:xfrm>
          <a:prstGeom prst="rect">
            <a:avLst/>
          </a:prstGeom>
          <a:noFill/>
        </p:spPr>
        <p:txBody>
          <a:bodyPr wrap="square" rtlCol="0">
            <a:spAutoFit/>
          </a:bodyPr>
          <a:lstStyle/>
          <a:p>
            <a:r>
              <a:rPr lang="en-US" sz="2400" dirty="0" smtClean="0"/>
              <a:t>Sufficient size to hold Tang Nano and DIP switch</a:t>
            </a:r>
            <a:endParaRPr lang="en-US" sz="2400" dirty="0"/>
          </a:p>
        </p:txBody>
      </p:sp>
    </p:spTree>
    <p:extLst>
      <p:ext uri="{BB962C8B-B14F-4D97-AF65-F5344CB8AC3E}">
        <p14:creationId xmlns:p14="http://schemas.microsoft.com/office/powerpoint/2010/main" val="25887000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endParaRPr lang="en-US" dirty="0" smtClean="0"/>
          </a:p>
          <a:p>
            <a:pPr marL="0" indent="0">
              <a:buNone/>
            </a:pPr>
            <a:endParaRPr lang="en-US" dirty="0"/>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21</a:t>
            </a:fld>
            <a:endParaRPr lang="en-US"/>
          </a:p>
        </p:txBody>
      </p:sp>
      <p:sp>
        <p:nvSpPr>
          <p:cNvPr id="6" name="Title 1"/>
          <p:cNvSpPr txBox="1">
            <a:spLocks/>
          </p:cNvSpPr>
          <p:nvPr/>
        </p:nvSpPr>
        <p:spPr>
          <a:xfrm>
            <a:off x="381000" y="304800"/>
            <a:ext cx="8229600" cy="914400"/>
          </a:xfrm>
          <a:prstGeom prst="rect">
            <a:avLst/>
          </a:prstGeom>
        </p:spPr>
        <p:txBody>
          <a:bodyPr vert="horz" lIns="91440" tIns="45720" rIns="91440" bIns="45720" rtlCol="0" anchor="ctr">
            <a:normAutofit fontScale="925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smtClean="0"/>
              <a:t>Tang 9K Nano </a:t>
            </a:r>
          </a:p>
          <a:p>
            <a:r>
              <a:rPr lang="en-US" sz="2800" dirty="0" smtClean="0"/>
              <a:t>approximately $13 + shipping</a:t>
            </a:r>
            <a:endParaRPr lang="en-US" sz="2800" dirty="0"/>
          </a:p>
        </p:txBody>
      </p:sp>
      <p:sp>
        <p:nvSpPr>
          <p:cNvPr id="7" name="Date Placeholder 3"/>
          <p:cNvSpPr txBox="1">
            <a:spLocks/>
          </p:cNvSpPr>
          <p:nvPr/>
        </p:nvSpPr>
        <p:spPr>
          <a:xfrm>
            <a:off x="457200" y="6356350"/>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4EB9A91-D727-4CED-A180-175D6B002F12}" type="datetime1">
              <a:rPr lang="en-US" smtClean="0"/>
              <a:pPr/>
              <a:t>2/21/2023</a:t>
            </a:fld>
            <a:endParaRPr lang="en-US"/>
          </a:p>
        </p:txBody>
      </p:sp>
      <p:sp>
        <p:nvSpPr>
          <p:cNvPr id="8" name="Slide Number Placeholder 4"/>
          <p:cNvSpPr txBox="1">
            <a:spLocks/>
          </p:cNvSpPr>
          <p:nvPr/>
        </p:nvSpPr>
        <p:spPr>
          <a:xfrm>
            <a:off x="6553200" y="6356350"/>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4915E3-0B55-498E-8533-E3BB9F551847}" type="slidenum">
              <a:rPr lang="en-US" smtClean="0"/>
              <a:pPr/>
              <a:t>21</a:t>
            </a:fld>
            <a:endParaRPr lang="en-US"/>
          </a:p>
        </p:txBody>
      </p:sp>
      <p:pic>
        <p:nvPicPr>
          <p:cNvPr id="9" name="Content Placeholder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1600" y="1371600"/>
            <a:ext cx="6561846" cy="4984750"/>
          </a:xfrm>
          <a:prstGeom prst="rect">
            <a:avLst/>
          </a:prstGeom>
        </p:spPr>
      </p:pic>
    </p:spTree>
    <p:extLst>
      <p:ext uri="{BB962C8B-B14F-4D97-AF65-F5344CB8AC3E}">
        <p14:creationId xmlns:p14="http://schemas.microsoft.com/office/powerpoint/2010/main" val="281714735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Autofit/>
          </a:bodyPr>
          <a:lstStyle/>
          <a:p>
            <a:r>
              <a:rPr lang="en-US" sz="4000" dirty="0" smtClean="0"/>
              <a:t>RTL for driving display</a:t>
            </a:r>
            <a:endParaRPr lang="en-US" sz="4000" dirty="0"/>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22</a:t>
            </a:fld>
            <a:endParaRPr lang="en-US"/>
          </a:p>
        </p:txBody>
      </p:sp>
      <p:sp>
        <p:nvSpPr>
          <p:cNvPr id="3" name="Content Placeholder 2"/>
          <p:cNvSpPr>
            <a:spLocks noGrp="1"/>
          </p:cNvSpPr>
          <p:nvPr>
            <p:ph idx="1"/>
          </p:nvPr>
        </p:nvSpPr>
        <p:spPr>
          <a:xfrm>
            <a:off x="457200" y="1600200"/>
            <a:ext cx="8153400" cy="4343399"/>
          </a:xfrm>
        </p:spPr>
        <p:txBody>
          <a:bodyPr>
            <a:normAutofit/>
          </a:bodyPr>
          <a:lstStyle/>
          <a:p>
            <a:r>
              <a:rPr lang="en-US" sz="2800" dirty="0"/>
              <a:t>VHDL and Verilog for operating the TM1638 display board available at:</a:t>
            </a:r>
          </a:p>
          <a:p>
            <a:r>
              <a:rPr lang="en-US" sz="2800" dirty="0">
                <a:hlinkClick r:id="rId3"/>
              </a:rPr>
              <a:t>https://github.com/zpekic/Sys_TM1638</a:t>
            </a:r>
            <a:endParaRPr lang="en-US" sz="2800" dirty="0"/>
          </a:p>
          <a:p>
            <a:r>
              <a:rPr lang="en-US" sz="2800" dirty="0">
                <a:hlinkClick r:id="rId4"/>
              </a:rPr>
              <a:t>https://github.com/alangarf/tm1638-verilog</a:t>
            </a:r>
            <a:endParaRPr lang="en-US" sz="2800" dirty="0"/>
          </a:p>
          <a:p>
            <a:endParaRPr lang="en-US" sz="2800" dirty="0"/>
          </a:p>
        </p:txBody>
      </p:sp>
    </p:spTree>
    <p:extLst>
      <p:ext uri="{BB962C8B-B14F-4D97-AF65-F5344CB8AC3E}">
        <p14:creationId xmlns:p14="http://schemas.microsoft.com/office/powerpoint/2010/main" val="1077698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normAutofit/>
          </a:bodyPr>
          <a:lstStyle/>
          <a:p>
            <a:r>
              <a:rPr lang="en-US" sz="4000" dirty="0" smtClean="0"/>
              <a:t>Tang </a:t>
            </a:r>
            <a:r>
              <a:rPr lang="en-US" sz="4000" dirty="0" err="1" smtClean="0"/>
              <a:t>nano</a:t>
            </a:r>
            <a:r>
              <a:rPr lang="en-US" sz="4000" dirty="0" smtClean="0"/>
              <a:t> 9K: What is missing</a:t>
            </a:r>
            <a:endParaRPr lang="en-US" sz="4000" dirty="0"/>
          </a:p>
        </p:txBody>
      </p:sp>
      <p:sp>
        <p:nvSpPr>
          <p:cNvPr id="3" name="Content Placeholder 2"/>
          <p:cNvSpPr>
            <a:spLocks noGrp="1"/>
          </p:cNvSpPr>
          <p:nvPr>
            <p:ph idx="1"/>
          </p:nvPr>
        </p:nvSpPr>
        <p:spPr>
          <a:xfrm>
            <a:off x="381000" y="1143000"/>
            <a:ext cx="8229600" cy="5334000"/>
          </a:xfrm>
        </p:spPr>
        <p:txBody>
          <a:bodyPr>
            <a:normAutofit/>
          </a:bodyPr>
          <a:lstStyle/>
          <a:p>
            <a:r>
              <a:rPr lang="en-US" sz="2800" dirty="0" smtClean="0"/>
              <a:t>Tutorials</a:t>
            </a:r>
            <a:r>
              <a:rPr lang="en-US" sz="2800" dirty="0"/>
              <a:t>:</a:t>
            </a:r>
          </a:p>
          <a:p>
            <a:pPr lvl="1"/>
            <a:r>
              <a:rPr lang="en-US" sz="2400" dirty="0">
                <a:hlinkClick r:id="rId3"/>
              </a:rPr>
              <a:t>https://learn.lushaylabs.com/tang-nano-series/</a:t>
            </a:r>
            <a:endParaRPr lang="en-US" sz="2400" dirty="0"/>
          </a:p>
          <a:p>
            <a:pPr lvl="1"/>
            <a:r>
              <a:rPr lang="en-US" sz="2400" dirty="0">
                <a:hlinkClick r:id="rId4"/>
              </a:rPr>
              <a:t>https://wiki.sipeed.com/hardware/en/tang/Tang-Nano-9K/Nano-9K.html</a:t>
            </a:r>
            <a:endParaRPr lang="en-US" sz="2400" dirty="0"/>
          </a:p>
          <a:p>
            <a:r>
              <a:rPr lang="en-US" sz="2800" dirty="0" smtClean="0"/>
              <a:t>Courseware for the middle school student</a:t>
            </a:r>
          </a:p>
          <a:p>
            <a:pPr lvl="1"/>
            <a:r>
              <a:rPr lang="en-US" sz="2400" dirty="0" smtClean="0"/>
              <a:t>Not planning to produce it</a:t>
            </a:r>
          </a:p>
          <a:p>
            <a:pPr lvl="1"/>
            <a:r>
              <a:rPr lang="en-US" sz="2400" dirty="0" smtClean="0"/>
              <a:t>Not my area of expertise</a:t>
            </a:r>
          </a:p>
          <a:p>
            <a:r>
              <a:rPr lang="en-US" sz="2800" dirty="0" smtClean="0"/>
              <a:t>Goal is for the middle school student to get familiar with digital circuits and binary</a:t>
            </a:r>
          </a:p>
          <a:p>
            <a:pPr lvl="1"/>
            <a:r>
              <a:rPr lang="en-US" sz="2400" dirty="0" smtClean="0"/>
              <a:t>Preprogram so IO pins provide logic gate inputs to Tang </a:t>
            </a:r>
            <a:r>
              <a:rPr lang="en-US" sz="2400" dirty="0" err="1" smtClean="0"/>
              <a:t>nano</a:t>
            </a:r>
            <a:r>
              <a:rPr lang="en-US" sz="2400" dirty="0" smtClean="0"/>
              <a:t> board circuits (gates),  gate outputs drive LEDs</a:t>
            </a:r>
            <a:endParaRPr lang="en-US" sz="2400" dirty="0"/>
          </a:p>
          <a:p>
            <a:pPr lvl="1"/>
            <a:r>
              <a:rPr lang="en-US" sz="2400" dirty="0" smtClean="0"/>
              <a:t>Better yet, make use of Display board in a similar fashion</a:t>
            </a:r>
            <a:endParaRPr lang="en-US" sz="2400" dirty="0"/>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dirty="0"/>
          </a:p>
        </p:txBody>
      </p:sp>
      <p:sp>
        <p:nvSpPr>
          <p:cNvPr id="5" name="Slide Number Placeholder 4"/>
          <p:cNvSpPr>
            <a:spLocks noGrp="1"/>
          </p:cNvSpPr>
          <p:nvPr>
            <p:ph type="sldNum" sz="quarter" idx="12"/>
          </p:nvPr>
        </p:nvSpPr>
        <p:spPr/>
        <p:txBody>
          <a:bodyPr/>
          <a:lstStyle/>
          <a:p>
            <a:fld id="{8C4915E3-0B55-498E-8533-E3BB9F551847}" type="slidenum">
              <a:rPr lang="en-US" smtClean="0"/>
              <a:t>23</a:t>
            </a:fld>
            <a:endParaRPr lang="en-US"/>
          </a:p>
        </p:txBody>
      </p:sp>
    </p:spTree>
    <p:extLst>
      <p:ext uri="{BB962C8B-B14F-4D97-AF65-F5344CB8AC3E}">
        <p14:creationId xmlns:p14="http://schemas.microsoft.com/office/powerpoint/2010/main" val="10530719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90600"/>
          </a:xfrm>
        </p:spPr>
        <p:txBody>
          <a:bodyPr>
            <a:normAutofit/>
          </a:bodyPr>
          <a:lstStyle/>
          <a:p>
            <a:r>
              <a:rPr lang="en-US" sz="4000" dirty="0" smtClean="0"/>
              <a:t>Educational programs</a:t>
            </a:r>
            <a:endParaRPr lang="en-US" sz="4000" dirty="0"/>
          </a:p>
        </p:txBody>
      </p:sp>
      <p:sp>
        <p:nvSpPr>
          <p:cNvPr id="3" name="Content Placeholder 2"/>
          <p:cNvSpPr>
            <a:spLocks noGrp="1"/>
          </p:cNvSpPr>
          <p:nvPr>
            <p:ph idx="1"/>
          </p:nvPr>
        </p:nvSpPr>
        <p:spPr>
          <a:xfrm>
            <a:off x="457200" y="1295400"/>
            <a:ext cx="8229600" cy="5029200"/>
          </a:xfrm>
        </p:spPr>
        <p:txBody>
          <a:bodyPr>
            <a:normAutofit fontScale="85000" lnSpcReduction="10000"/>
          </a:bodyPr>
          <a:lstStyle/>
          <a:p>
            <a:r>
              <a:rPr lang="en-US" sz="2800" dirty="0" smtClean="0"/>
              <a:t>Intel/Altera academy		</a:t>
            </a:r>
            <a:r>
              <a:rPr lang="en-US" sz="2800" dirty="0" err="1" smtClean="0"/>
              <a:t>Quartus</a:t>
            </a:r>
            <a:r>
              <a:rPr lang="en-US" sz="2800" dirty="0" smtClean="0"/>
              <a:t>: RTL &amp; Schematic</a:t>
            </a:r>
          </a:p>
          <a:p>
            <a:r>
              <a:rPr lang="en-US" sz="2800" dirty="0" smtClean="0"/>
              <a:t>AMD/Xilinx university program	ISE &amp; </a:t>
            </a:r>
            <a:r>
              <a:rPr lang="en-US" sz="2800" dirty="0" err="1" smtClean="0"/>
              <a:t>Vivado</a:t>
            </a:r>
            <a:r>
              <a:rPr lang="en-US" sz="2800" dirty="0" smtClean="0"/>
              <a:t> RTL tools</a:t>
            </a:r>
          </a:p>
          <a:p>
            <a:r>
              <a:rPr lang="en-US" sz="2800" dirty="0" smtClean="0"/>
              <a:t>Courseware </a:t>
            </a:r>
            <a:r>
              <a:rPr lang="en-US" sz="2800" dirty="0"/>
              <a:t>for </a:t>
            </a:r>
            <a:r>
              <a:rPr lang="en-US" sz="2800" dirty="0" smtClean="0"/>
              <a:t>Real Digital Boolean board	(RTL)</a:t>
            </a:r>
            <a:endParaRPr lang="en-US" sz="2800" dirty="0"/>
          </a:p>
          <a:p>
            <a:pPr marL="457200" lvl="1" indent="0">
              <a:buNone/>
            </a:pPr>
            <a:r>
              <a:rPr lang="en-US" sz="2600" dirty="0" smtClean="0">
                <a:hlinkClick r:id="rId3"/>
              </a:rPr>
              <a:t>https</a:t>
            </a:r>
            <a:r>
              <a:rPr lang="en-US" sz="2600" dirty="0">
                <a:hlinkClick r:id="rId3"/>
              </a:rPr>
              <a:t>://</a:t>
            </a:r>
            <a:r>
              <a:rPr lang="en-US" sz="2600" dirty="0" smtClean="0">
                <a:hlinkClick r:id="rId3"/>
              </a:rPr>
              <a:t>www.realdigital.org/course/digital-logic-for-the-boolean-board</a:t>
            </a:r>
            <a:endParaRPr lang="en-US" sz="2600" dirty="0" smtClean="0"/>
          </a:p>
          <a:p>
            <a:r>
              <a:rPr lang="en-US" sz="2600" u="sng" dirty="0" smtClean="0">
                <a:hlinkClick r:id="rId4"/>
              </a:rPr>
              <a:t> </a:t>
            </a:r>
            <a:r>
              <a:rPr lang="en-US" sz="2600" dirty="0" smtClean="0">
                <a:hlinkClick r:id="rId4"/>
              </a:rPr>
              <a:t>https</a:t>
            </a:r>
            <a:r>
              <a:rPr lang="en-US" sz="2600" dirty="0">
                <a:hlinkClick r:id="rId4"/>
              </a:rPr>
              <a:t>://www.tina.com</a:t>
            </a:r>
            <a:r>
              <a:rPr lang="en-US" sz="2600" dirty="0" smtClean="0">
                <a:hlinkClick r:id="rId4"/>
              </a:rPr>
              <a:t>/</a:t>
            </a:r>
            <a:r>
              <a:rPr lang="en-US" sz="2600" dirty="0" smtClean="0"/>
              <a:t>		</a:t>
            </a:r>
            <a:r>
              <a:rPr lang="en-US" sz="2800" dirty="0" smtClean="0"/>
              <a:t>(Schematic based, not free)</a:t>
            </a:r>
          </a:p>
          <a:p>
            <a:pPr marL="457200" lvl="1" indent="0">
              <a:buNone/>
            </a:pPr>
            <a:r>
              <a:rPr lang="en-US" sz="2400" dirty="0"/>
              <a:t>Support for the </a:t>
            </a:r>
            <a:r>
              <a:rPr lang="en-US" sz="2400" dirty="0" err="1"/>
              <a:t>Digilent</a:t>
            </a:r>
            <a:r>
              <a:rPr lang="en-US" sz="2400" dirty="0"/>
              <a:t> </a:t>
            </a:r>
            <a:r>
              <a:rPr lang="en-US" sz="2400" dirty="0" err="1"/>
              <a:t>Basys</a:t>
            </a:r>
            <a:r>
              <a:rPr lang="en-US" sz="2400" dirty="0"/>
              <a:t> 3 and the </a:t>
            </a:r>
            <a:r>
              <a:rPr lang="en-US" sz="2400" dirty="0" err="1"/>
              <a:t>Terasic</a:t>
            </a:r>
            <a:r>
              <a:rPr lang="en-US" sz="2400" dirty="0"/>
              <a:t> DE10-Lite FPGA </a:t>
            </a:r>
            <a:r>
              <a:rPr lang="en-US" sz="2400" dirty="0" smtClean="0"/>
              <a:t>boards</a:t>
            </a:r>
          </a:p>
          <a:p>
            <a:pPr marL="457200" lvl="1" indent="0">
              <a:buNone/>
            </a:pPr>
            <a:r>
              <a:rPr lang="en-US" sz="2400" dirty="0">
                <a:hlinkClick r:id="rId5"/>
              </a:rPr>
              <a:t>https://www.tina.com/blog/programming-fpga-boards-with-tina-using-schematic-design-entry</a:t>
            </a:r>
            <a:r>
              <a:rPr lang="en-US" sz="2400" dirty="0" smtClean="0">
                <a:hlinkClick r:id="rId5"/>
              </a:rPr>
              <a:t>/</a:t>
            </a:r>
            <a:endParaRPr lang="en-US" sz="2400" dirty="0" smtClean="0"/>
          </a:p>
          <a:p>
            <a:r>
              <a:rPr lang="en-US" sz="2800" dirty="0" smtClean="0"/>
              <a:t> Digital logic simulator		(Schematic </a:t>
            </a:r>
            <a:r>
              <a:rPr lang="en-US" sz="2800" dirty="0"/>
              <a:t>based</a:t>
            </a:r>
            <a:r>
              <a:rPr lang="en-US" sz="2800" dirty="0" smtClean="0"/>
              <a:t>)</a:t>
            </a:r>
          </a:p>
          <a:p>
            <a:pPr marL="400050" lvl="2" indent="0">
              <a:buNone/>
            </a:pPr>
            <a:r>
              <a:rPr lang="en-US" dirty="0"/>
              <a:t>Support for the </a:t>
            </a:r>
            <a:r>
              <a:rPr lang="en-US" dirty="0" err="1"/>
              <a:t>Digilent</a:t>
            </a:r>
            <a:r>
              <a:rPr lang="en-US" dirty="0"/>
              <a:t> </a:t>
            </a:r>
            <a:r>
              <a:rPr lang="en-US" dirty="0" err="1"/>
              <a:t>Basys</a:t>
            </a:r>
            <a:r>
              <a:rPr lang="en-US" dirty="0"/>
              <a:t> 3 and the </a:t>
            </a:r>
            <a:r>
              <a:rPr lang="en-US" dirty="0" err="1" smtClean="0"/>
              <a:t>TinyFPGA</a:t>
            </a:r>
            <a:r>
              <a:rPr lang="en-US" dirty="0" smtClean="0"/>
              <a:t>-BX boards</a:t>
            </a:r>
          </a:p>
          <a:p>
            <a:pPr marL="457200" lvl="1" indent="0">
              <a:buNone/>
            </a:pPr>
            <a:r>
              <a:rPr lang="en-US" sz="2600" dirty="0">
                <a:hlinkClick r:id="rId6"/>
              </a:rPr>
              <a:t>https://</a:t>
            </a:r>
            <a:r>
              <a:rPr lang="en-US" sz="2600" dirty="0" smtClean="0">
                <a:hlinkClick r:id="rId6"/>
              </a:rPr>
              <a:t>github.com/hneemann/Digital/</a:t>
            </a:r>
            <a:endParaRPr lang="en-US" sz="2600" dirty="0" smtClean="0"/>
          </a:p>
          <a:p>
            <a:pPr marL="514350" indent="-457200"/>
            <a:r>
              <a:rPr lang="en-US" sz="2800" dirty="0" smtClean="0"/>
              <a:t>Hundreds of </a:t>
            </a:r>
            <a:r>
              <a:rPr lang="en-US" sz="2800" dirty="0" err="1" smtClean="0"/>
              <a:t>youtube</a:t>
            </a:r>
            <a:r>
              <a:rPr lang="en-US" sz="2800" dirty="0" smtClean="0"/>
              <a:t> videos and tutorials on the internet</a:t>
            </a:r>
          </a:p>
        </p:txBody>
      </p:sp>
      <p:sp>
        <p:nvSpPr>
          <p:cNvPr id="4" name="Date Placeholder 3"/>
          <p:cNvSpPr>
            <a:spLocks noGrp="1"/>
          </p:cNvSpPr>
          <p:nvPr>
            <p:ph type="dt" sz="half" idx="10"/>
          </p:nvPr>
        </p:nvSpPr>
        <p:spPr/>
        <p:txBody>
          <a:bodyPr/>
          <a:lstStyle/>
          <a:p>
            <a:fld id="{DAC60CDB-0F5B-4FD0-8F77-097B71C7F146}"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24</a:t>
            </a:fld>
            <a:endParaRPr lang="en-US"/>
          </a:p>
        </p:txBody>
      </p:sp>
    </p:spTree>
    <p:extLst>
      <p:ext uri="{BB962C8B-B14F-4D97-AF65-F5344CB8AC3E}">
        <p14:creationId xmlns:p14="http://schemas.microsoft.com/office/powerpoint/2010/main" val="13555189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143000"/>
          </a:xfrm>
        </p:spPr>
        <p:txBody>
          <a:bodyPr>
            <a:normAutofit/>
          </a:bodyPr>
          <a:lstStyle/>
          <a:p>
            <a:r>
              <a:rPr lang="en-US" sz="4000" dirty="0" smtClean="0"/>
              <a:t>FPGA References</a:t>
            </a:r>
            <a:endParaRPr lang="en-US" sz="4000" dirty="0"/>
          </a:p>
        </p:txBody>
      </p:sp>
      <p:sp>
        <p:nvSpPr>
          <p:cNvPr id="3" name="Content Placeholder 2"/>
          <p:cNvSpPr>
            <a:spLocks noGrp="1"/>
          </p:cNvSpPr>
          <p:nvPr>
            <p:ph idx="1"/>
          </p:nvPr>
        </p:nvSpPr>
        <p:spPr>
          <a:xfrm>
            <a:off x="457200" y="1371600"/>
            <a:ext cx="8229600" cy="4953000"/>
          </a:xfrm>
        </p:spPr>
        <p:txBody>
          <a:bodyPr>
            <a:noAutofit/>
          </a:bodyPr>
          <a:lstStyle/>
          <a:p>
            <a:r>
              <a:rPr lang="en-US" sz="1800" dirty="0"/>
              <a:t>Twelve </a:t>
            </a:r>
            <a:r>
              <a:rPr lang="en-US" sz="1800" dirty="0" err="1"/>
              <a:t>youtube</a:t>
            </a:r>
            <a:r>
              <a:rPr lang="en-US" sz="1800" dirty="0"/>
              <a:t> videos on specific FPGA features (uses </a:t>
            </a:r>
            <a:r>
              <a:rPr lang="en-US" sz="1800" dirty="0" err="1"/>
              <a:t>verilog</a:t>
            </a:r>
            <a:r>
              <a:rPr lang="en-US" sz="1800" dirty="0"/>
              <a:t> RTL):  </a:t>
            </a:r>
            <a:r>
              <a:rPr lang="en-US" sz="1600" dirty="0">
                <a:hlinkClick r:id="rId3"/>
              </a:rPr>
              <a:t>https://www.youtube.com/playlist?list=PLEBQazB0HUyT1WmMONxRZn9NmQ_9CIKhb</a:t>
            </a:r>
            <a:endParaRPr lang="en-US" sz="1600" dirty="0"/>
          </a:p>
          <a:p>
            <a:r>
              <a:rPr lang="en-US" sz="1800" i="1" dirty="0" smtClean="0"/>
              <a:t>Three </a:t>
            </a:r>
            <a:r>
              <a:rPr lang="en-US" sz="1800" i="1" dirty="0"/>
              <a:t>Ages of FPGAs: A Retrospective</a:t>
            </a:r>
            <a:r>
              <a:rPr lang="en-US" sz="1800" dirty="0"/>
              <a:t>…, Steve </a:t>
            </a:r>
            <a:r>
              <a:rPr lang="en-US" sz="1800" dirty="0" err="1"/>
              <a:t>Trimberger</a:t>
            </a:r>
            <a:r>
              <a:rPr lang="en-US" sz="1800" dirty="0"/>
              <a:t>, Proc. </a:t>
            </a:r>
            <a:r>
              <a:rPr lang="en-US" sz="1800" dirty="0" smtClean="0"/>
              <a:t>IEEE </a:t>
            </a:r>
            <a:r>
              <a:rPr lang="en-US" sz="1800" dirty="0"/>
              <a:t>v103#3p318, 2015</a:t>
            </a:r>
          </a:p>
          <a:p>
            <a:pPr marL="457200" lvl="1" indent="0">
              <a:buNone/>
            </a:pPr>
            <a:r>
              <a:rPr lang="en-US" sz="1800" dirty="0"/>
              <a:t> </a:t>
            </a:r>
            <a:r>
              <a:rPr lang="en-US" sz="1800" u="sng" dirty="0">
                <a:hlinkClick r:id="rId4"/>
              </a:rPr>
              <a:t>www.cpe.virginia.edu/grads/pdfs/January%202016/VLSI.pdf</a:t>
            </a:r>
            <a:endParaRPr lang="en-US" sz="1800" dirty="0"/>
          </a:p>
          <a:p>
            <a:pPr marL="457200" lvl="1" indent="0">
              <a:buNone/>
            </a:pPr>
            <a:r>
              <a:rPr lang="en-US" sz="1800" dirty="0"/>
              <a:t> </a:t>
            </a:r>
            <a:r>
              <a:rPr lang="en-US" sz="1800" u="sng" dirty="0">
                <a:hlinkClick r:id="rId5"/>
              </a:rPr>
              <a:t>https://</a:t>
            </a:r>
            <a:r>
              <a:rPr lang="en-US" sz="1800" u="sng" dirty="0" smtClean="0">
                <a:hlinkClick r:id="rId5"/>
              </a:rPr>
              <a:t>www.youtube.com/watch?v=4ntXSyOhlBY</a:t>
            </a:r>
            <a:endParaRPr lang="en-US" sz="1800" u="sng" dirty="0" smtClean="0"/>
          </a:p>
          <a:p>
            <a:pPr marL="457200" lvl="1" indent="0">
              <a:buNone/>
            </a:pPr>
            <a:r>
              <a:rPr lang="en-US" sz="1800" i="1" dirty="0" smtClean="0"/>
              <a:t>Xilinx </a:t>
            </a:r>
            <a:r>
              <a:rPr lang="en-US" sz="1800" i="1" dirty="0"/>
              <a:t>Part Family History</a:t>
            </a:r>
            <a:r>
              <a:rPr lang="en-US" sz="1800" dirty="0"/>
              <a:t>, John </a:t>
            </a:r>
            <a:r>
              <a:rPr lang="en-US" sz="1800" dirty="0" err="1" smtClean="0"/>
              <a:t>Lazzaro</a:t>
            </a:r>
            <a:r>
              <a:rPr lang="en-US" sz="1800" dirty="0" smtClean="0"/>
              <a:t>,</a:t>
            </a:r>
          </a:p>
          <a:p>
            <a:pPr marL="457200" lvl="1" indent="0">
              <a:buNone/>
            </a:pPr>
            <a:r>
              <a:rPr lang="en-US" sz="1800" u="sng" dirty="0" smtClean="0">
                <a:hlinkClick r:id="rId6"/>
              </a:rPr>
              <a:t>www-inst.eecs.berkeley.edu</a:t>
            </a:r>
            <a:r>
              <a:rPr lang="en-US" sz="1800" u="sng" dirty="0">
                <a:hlinkClick r:id="rId6"/>
              </a:rPr>
              <a:t>/~cs294-59/fa10/resources/Xilinx-history/Xilinx-history.html</a:t>
            </a:r>
            <a:endParaRPr lang="en-US" sz="1800" dirty="0"/>
          </a:p>
          <a:p>
            <a:r>
              <a:rPr lang="en-US" sz="1800" i="1" dirty="0"/>
              <a:t>Altera History</a:t>
            </a:r>
            <a:r>
              <a:rPr lang="en-US" sz="1800" dirty="0"/>
              <a:t>, </a:t>
            </a:r>
            <a:r>
              <a:rPr lang="en-US" sz="1800" dirty="0" smtClean="0"/>
              <a:t>corporate</a:t>
            </a:r>
            <a:r>
              <a:rPr lang="en-US" sz="1800" dirty="0"/>
              <a:t>, </a:t>
            </a:r>
            <a:r>
              <a:rPr lang="en-US" sz="1800" dirty="0">
                <a:hlinkClick r:id="rId7"/>
              </a:rPr>
              <a:t>http://www.fundinguniverse.com/company-histories/altera-corporation-history</a:t>
            </a:r>
            <a:r>
              <a:rPr lang="en-US" sz="1800" dirty="0" smtClean="0">
                <a:hlinkClick r:id="rId7"/>
              </a:rPr>
              <a:t>/</a:t>
            </a:r>
            <a:endParaRPr lang="en-US" sz="1800" dirty="0"/>
          </a:p>
          <a:p>
            <a:r>
              <a:rPr lang="en-US" sz="1800" dirty="0" smtClean="0"/>
              <a:t>Low cost FPGA boards</a:t>
            </a:r>
          </a:p>
          <a:p>
            <a:pPr marL="457200" lvl="1" indent="0">
              <a:buNone/>
            </a:pPr>
            <a:r>
              <a:rPr lang="en-US" sz="1800" dirty="0">
                <a:hlinkClick r:id="rId8"/>
              </a:rPr>
              <a:t>https://www.joelw.id.au/FPGA/CheapFPGADevelopmentBoards</a:t>
            </a:r>
            <a:endParaRPr lang="en-US" sz="1800" dirty="0"/>
          </a:p>
          <a:p>
            <a:r>
              <a:rPr lang="en-US" sz="1800" dirty="0" smtClean="0"/>
              <a:t>Open source IP </a:t>
            </a:r>
            <a:r>
              <a:rPr lang="en-US" sz="1800" dirty="0">
                <a:hlinkClick r:id="rId9"/>
              </a:rPr>
              <a:t>https://</a:t>
            </a:r>
            <a:r>
              <a:rPr lang="en-US" sz="1800" dirty="0" smtClean="0">
                <a:hlinkClick r:id="rId9"/>
              </a:rPr>
              <a:t>opencores.org/projects</a:t>
            </a:r>
            <a:r>
              <a:rPr lang="en-US" sz="1800" dirty="0" smtClean="0"/>
              <a:t> </a:t>
            </a:r>
          </a:p>
          <a:p>
            <a:r>
              <a:rPr lang="en-US" sz="1800" dirty="0" err="1" smtClean="0"/>
              <a:t>Github</a:t>
            </a:r>
            <a:r>
              <a:rPr lang="en-US" sz="1800" dirty="0" smtClean="0"/>
              <a:t> (open source) projects: search on “</a:t>
            </a:r>
            <a:r>
              <a:rPr lang="en-US" sz="1800" dirty="0" err="1" smtClean="0"/>
              <a:t>github</a:t>
            </a:r>
            <a:r>
              <a:rPr lang="en-US" sz="1800" dirty="0" smtClean="0"/>
              <a:t> </a:t>
            </a:r>
            <a:r>
              <a:rPr lang="en-US" sz="1800" dirty="0" err="1" smtClean="0"/>
              <a:t>vhdl</a:t>
            </a:r>
            <a:r>
              <a:rPr lang="en-US" sz="1800" dirty="0" smtClean="0"/>
              <a:t> </a:t>
            </a:r>
            <a:r>
              <a:rPr lang="en-US" sz="1800" dirty="0" err="1" smtClean="0"/>
              <a:t>verilog</a:t>
            </a:r>
            <a:r>
              <a:rPr lang="en-US" sz="1800" dirty="0" smtClean="0"/>
              <a:t> </a:t>
            </a:r>
            <a:r>
              <a:rPr lang="en-US" sz="1800" dirty="0" err="1" smtClean="0"/>
              <a:t>cpu</a:t>
            </a:r>
            <a:r>
              <a:rPr lang="en-US" sz="1800" dirty="0" smtClean="0"/>
              <a:t>”</a:t>
            </a:r>
          </a:p>
        </p:txBody>
      </p:sp>
      <p:sp>
        <p:nvSpPr>
          <p:cNvPr id="4" name="Date Placeholder 3"/>
          <p:cNvSpPr>
            <a:spLocks noGrp="1"/>
          </p:cNvSpPr>
          <p:nvPr>
            <p:ph type="dt" sz="half" idx="10"/>
          </p:nvPr>
        </p:nvSpPr>
        <p:spPr/>
        <p:txBody>
          <a:bodyPr/>
          <a:lstStyle/>
          <a:p>
            <a:fld id="{460E68D8-3E06-4FE1-B20E-2ED46FEE121D}"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25</a:t>
            </a:fld>
            <a:endParaRPr lang="en-US"/>
          </a:p>
        </p:txBody>
      </p:sp>
    </p:spTree>
    <p:extLst>
      <p:ext uri="{BB962C8B-B14F-4D97-AF65-F5344CB8AC3E}">
        <p14:creationId xmlns:p14="http://schemas.microsoft.com/office/powerpoint/2010/main" val="325875213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a:bodyPr>
          <a:lstStyle/>
          <a:p>
            <a:r>
              <a:rPr lang="en-US" sz="4000" dirty="0" smtClean="0"/>
              <a:t>$20 kits versus full feature board</a:t>
            </a:r>
            <a:endParaRPr lang="en-US" sz="4000" dirty="0"/>
          </a:p>
        </p:txBody>
      </p:sp>
      <p:sp>
        <p:nvSpPr>
          <p:cNvPr id="3" name="Content Placeholder 2"/>
          <p:cNvSpPr>
            <a:spLocks noGrp="1"/>
          </p:cNvSpPr>
          <p:nvPr>
            <p:ph idx="1"/>
          </p:nvPr>
        </p:nvSpPr>
        <p:spPr>
          <a:xfrm>
            <a:off x="457200" y="914400"/>
            <a:ext cx="8229600" cy="5410200"/>
          </a:xfrm>
        </p:spPr>
        <p:txBody>
          <a:bodyPr>
            <a:noAutofit/>
          </a:bodyPr>
          <a:lstStyle/>
          <a:p>
            <a:pPr marL="457200" lvl="1" indent="0">
              <a:buNone/>
            </a:pPr>
            <a:r>
              <a:rPr lang="en-US" b="1" dirty="0" smtClean="0"/>
              <a:t>Tang </a:t>
            </a:r>
            <a:r>
              <a:rPr lang="en-US" b="1" dirty="0" err="1" smtClean="0"/>
              <a:t>nano</a:t>
            </a:r>
            <a:r>
              <a:rPr lang="en-US" b="1" dirty="0" smtClean="0"/>
              <a:t> 9K			Boolean board</a:t>
            </a:r>
          </a:p>
          <a:p>
            <a:pPr marL="457200" lvl="1" indent="0">
              <a:buNone/>
            </a:pPr>
            <a:r>
              <a:rPr lang="en-US" sz="2400" dirty="0" smtClean="0"/>
              <a:t>$20 			versus		$74</a:t>
            </a:r>
          </a:p>
          <a:p>
            <a:pPr marL="457200" lvl="1" indent="0">
              <a:buNone/>
            </a:pPr>
            <a:r>
              <a:rPr lang="en-US" sz="2400" dirty="0" smtClean="0"/>
              <a:t>Some user wiring </a:t>
            </a:r>
            <a:r>
              <a:rPr lang="en-US" sz="2400" dirty="0"/>
              <a:t>&amp;</a:t>
            </a:r>
            <a:r>
              <a:rPr lang="en-US" sz="2400" dirty="0" smtClean="0"/>
              <a:t> soldering	Ready to use</a:t>
            </a:r>
          </a:p>
          <a:p>
            <a:pPr marL="457200" lvl="1" indent="0">
              <a:buNone/>
            </a:pPr>
            <a:r>
              <a:rPr lang="en-US" sz="2400" dirty="0" smtClean="0"/>
              <a:t>Buggy FPGA tools	 		Mainstream tools</a:t>
            </a:r>
          </a:p>
          <a:p>
            <a:pPr marL="457200" lvl="1" indent="0">
              <a:buNone/>
            </a:pPr>
            <a:r>
              <a:rPr lang="en-US" sz="2400" dirty="0" smtClean="0"/>
              <a:t>Needs case for transport </a:t>
            </a:r>
            <a:r>
              <a:rPr lang="en-US" sz="2400" dirty="0"/>
              <a:t>	</a:t>
            </a:r>
            <a:r>
              <a:rPr lang="en-US" sz="2400" dirty="0" smtClean="0"/>
              <a:t>	Usable without wiring</a:t>
            </a:r>
          </a:p>
          <a:p>
            <a:pPr marL="457200" lvl="1" indent="0">
              <a:buNone/>
            </a:pPr>
            <a:r>
              <a:rPr lang="en-US" sz="2400" dirty="0" smtClean="0"/>
              <a:t>DIP switches</a:t>
            </a:r>
            <a:r>
              <a:rPr lang="en-US" sz="2400" dirty="0"/>
              <a:t>			Slide </a:t>
            </a:r>
            <a:r>
              <a:rPr lang="en-US" sz="2400" dirty="0" smtClean="0"/>
              <a:t>switches</a:t>
            </a:r>
          </a:p>
          <a:p>
            <a:pPr marL="457200" lvl="1" indent="0">
              <a:buNone/>
            </a:pPr>
            <a:r>
              <a:rPr lang="en-US" b="1" dirty="0" err="1" smtClean="0"/>
              <a:t>Alinx</a:t>
            </a:r>
            <a:r>
              <a:rPr lang="en-US" b="1" dirty="0" smtClean="0"/>
              <a:t> Spartan-6</a:t>
            </a:r>
            <a:r>
              <a:rPr lang="en-US" b="1" dirty="0"/>
              <a:t>			Boolean board</a:t>
            </a:r>
          </a:p>
          <a:p>
            <a:pPr marL="457200" lvl="1" indent="0">
              <a:buNone/>
            </a:pPr>
            <a:r>
              <a:rPr lang="en-US" sz="2400" dirty="0"/>
              <a:t>$</a:t>
            </a:r>
            <a:r>
              <a:rPr lang="en-US" sz="2400" dirty="0" smtClean="0"/>
              <a:t>25 </a:t>
            </a:r>
            <a:r>
              <a:rPr lang="en-US" sz="2400" dirty="0"/>
              <a:t>		</a:t>
            </a:r>
            <a:r>
              <a:rPr lang="en-US" sz="2400" dirty="0" smtClean="0"/>
              <a:t>	versus</a:t>
            </a:r>
            <a:r>
              <a:rPr lang="en-US" sz="2400" dirty="0"/>
              <a:t>		$74</a:t>
            </a:r>
          </a:p>
          <a:p>
            <a:pPr marL="457200" lvl="1" indent="0">
              <a:buNone/>
            </a:pPr>
            <a:r>
              <a:rPr lang="en-US" sz="2400" dirty="0" smtClean="0"/>
              <a:t>Ready </a:t>
            </a:r>
            <a:r>
              <a:rPr lang="en-US" sz="2400" dirty="0"/>
              <a:t>to use </a:t>
            </a:r>
            <a:r>
              <a:rPr lang="en-US" sz="2400" dirty="0" smtClean="0"/>
              <a:t>		</a:t>
            </a:r>
            <a:r>
              <a:rPr lang="en-US" sz="2400" dirty="0"/>
              <a:t>	</a:t>
            </a:r>
            <a:r>
              <a:rPr lang="en-US" sz="2400" dirty="0" smtClean="0"/>
              <a:t>Ready </a:t>
            </a:r>
            <a:r>
              <a:rPr lang="en-US" sz="2400" dirty="0"/>
              <a:t>to use</a:t>
            </a:r>
          </a:p>
          <a:p>
            <a:pPr marL="457200" lvl="1" indent="0">
              <a:buNone/>
            </a:pPr>
            <a:r>
              <a:rPr lang="en-US" sz="2400" dirty="0" smtClean="0"/>
              <a:t>Dated tools	</a:t>
            </a:r>
            <a:r>
              <a:rPr lang="en-US" sz="2400" dirty="0"/>
              <a:t>		</a:t>
            </a:r>
            <a:r>
              <a:rPr lang="en-US" sz="2400" dirty="0" smtClean="0"/>
              <a:t>Mainstream </a:t>
            </a:r>
            <a:r>
              <a:rPr lang="en-US" sz="2400" dirty="0"/>
              <a:t>tools</a:t>
            </a:r>
          </a:p>
          <a:p>
            <a:pPr marL="457200" lvl="1" indent="0">
              <a:buNone/>
            </a:pPr>
            <a:r>
              <a:rPr lang="en-US" sz="2400" dirty="0" smtClean="0"/>
              <a:t>Need to connect JTAG</a:t>
            </a:r>
            <a:r>
              <a:rPr lang="en-US" sz="2400" dirty="0"/>
              <a:t>	</a:t>
            </a:r>
            <a:r>
              <a:rPr lang="en-US" sz="2400" dirty="0" smtClean="0"/>
              <a:t>	Built-in JTAG</a:t>
            </a:r>
          </a:p>
          <a:p>
            <a:pPr marL="457200" lvl="1" indent="0">
              <a:buNone/>
            </a:pPr>
            <a:r>
              <a:rPr lang="en-US" sz="2400" dirty="0" smtClean="0"/>
              <a:t>Shorting jumpers			Slide switches</a:t>
            </a:r>
            <a:endParaRPr lang="en-US" sz="2400" dirty="0"/>
          </a:p>
        </p:txBody>
      </p:sp>
      <p:sp>
        <p:nvSpPr>
          <p:cNvPr id="4" name="Date Placeholder 3"/>
          <p:cNvSpPr>
            <a:spLocks noGrp="1"/>
          </p:cNvSpPr>
          <p:nvPr>
            <p:ph type="dt" sz="half" idx="10"/>
          </p:nvPr>
        </p:nvSpPr>
        <p:spPr/>
        <p:txBody>
          <a:bodyPr/>
          <a:lstStyle/>
          <a:p>
            <a:fld id="{7D087A59-D376-460E-A531-3A950C5787E9}"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26</a:t>
            </a:fld>
            <a:endParaRPr lang="en-US"/>
          </a:p>
        </p:txBody>
      </p:sp>
    </p:spTree>
    <p:extLst>
      <p:ext uri="{BB962C8B-B14F-4D97-AF65-F5344CB8AC3E}">
        <p14:creationId xmlns:p14="http://schemas.microsoft.com/office/powerpoint/2010/main" val="214384661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020762"/>
          </a:xfrm>
        </p:spPr>
        <p:txBody>
          <a:bodyPr>
            <a:normAutofit/>
          </a:bodyPr>
          <a:lstStyle/>
          <a:p>
            <a:r>
              <a:rPr lang="en-US" sz="4000" dirty="0" smtClean="0"/>
              <a:t>Digital-Designer logic simulator</a:t>
            </a:r>
            <a:endParaRPr lang="en-US" sz="4000" dirty="0"/>
          </a:p>
        </p:txBody>
      </p:sp>
      <p:sp>
        <p:nvSpPr>
          <p:cNvPr id="3" name="Content Placeholder 2"/>
          <p:cNvSpPr>
            <a:spLocks noGrp="1"/>
          </p:cNvSpPr>
          <p:nvPr>
            <p:ph idx="1"/>
          </p:nvPr>
        </p:nvSpPr>
        <p:spPr>
          <a:xfrm>
            <a:off x="457200" y="1371600"/>
            <a:ext cx="8229600" cy="4525963"/>
          </a:xfrm>
        </p:spPr>
        <p:txBody>
          <a:bodyPr>
            <a:normAutofit/>
          </a:bodyPr>
          <a:lstStyle/>
          <a:p>
            <a:r>
              <a:rPr lang="en-US" sz="3000" dirty="0" smtClean="0"/>
              <a:t>Web site: </a:t>
            </a:r>
            <a:r>
              <a:rPr lang="en-US" sz="3000" dirty="0" smtClean="0">
                <a:hlinkClick r:id="rId3"/>
              </a:rPr>
              <a:t>https</a:t>
            </a:r>
            <a:r>
              <a:rPr lang="en-US" sz="3000" dirty="0">
                <a:hlinkClick r:id="rId3"/>
              </a:rPr>
              <a:t>://github.com/hneemann/Digital/</a:t>
            </a:r>
            <a:endParaRPr lang="en-US" sz="3000" dirty="0"/>
          </a:p>
          <a:p>
            <a:r>
              <a:rPr lang="en-US" sz="3000" dirty="0" smtClean="0"/>
              <a:t>Authored by: </a:t>
            </a:r>
            <a:r>
              <a:rPr lang="en-US" sz="3000" dirty="0" smtClean="0">
                <a:hlinkClick r:id="rId4"/>
              </a:rPr>
              <a:t>Helmut.Neemann@mosbach.dhbw.de</a:t>
            </a:r>
            <a:endParaRPr lang="en-US" sz="3000" dirty="0" smtClean="0"/>
          </a:p>
          <a:p>
            <a:r>
              <a:rPr lang="en-US" sz="3000" dirty="0" smtClean="0"/>
              <a:t>Open source, other simulators available</a:t>
            </a:r>
          </a:p>
          <a:p>
            <a:r>
              <a:rPr lang="en-US" sz="3000" dirty="0" smtClean="0"/>
              <a:t>Modified to support the Boolean board</a:t>
            </a:r>
          </a:p>
          <a:p>
            <a:r>
              <a:rPr lang="en-US" sz="3000" dirty="0" smtClean="0"/>
              <a:t>Here, the user can use Digital for simulation</a:t>
            </a:r>
          </a:p>
          <a:p>
            <a:pPr lvl="1"/>
            <a:r>
              <a:rPr lang="en-US" dirty="0" smtClean="0"/>
              <a:t>And examine the generated VHDL/Verilog</a:t>
            </a:r>
          </a:p>
          <a:p>
            <a:pPr lvl="1"/>
            <a:r>
              <a:rPr lang="en-US" dirty="0" smtClean="0"/>
              <a:t>Usually without errors, great for the beginner!</a:t>
            </a:r>
          </a:p>
        </p:txBody>
      </p:sp>
      <p:sp>
        <p:nvSpPr>
          <p:cNvPr id="4" name="Date Placeholder 3"/>
          <p:cNvSpPr>
            <a:spLocks noGrp="1"/>
          </p:cNvSpPr>
          <p:nvPr>
            <p:ph type="dt" sz="half" idx="10"/>
          </p:nvPr>
        </p:nvSpPr>
        <p:spPr/>
        <p:txBody>
          <a:bodyPr/>
          <a:lstStyle/>
          <a:p>
            <a:fld id="{48175211-2177-4700-B902-B5D620E17DC6}"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27</a:t>
            </a:fld>
            <a:endParaRPr lang="en-US"/>
          </a:p>
        </p:txBody>
      </p:sp>
    </p:spTree>
    <p:extLst>
      <p:ext uri="{BB962C8B-B14F-4D97-AF65-F5344CB8AC3E}">
        <p14:creationId xmlns:p14="http://schemas.microsoft.com/office/powerpoint/2010/main" val="27384231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Interactive digital simulation</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Schematic editor and simulator</a:t>
            </a:r>
          </a:p>
          <a:p>
            <a:r>
              <a:rPr lang="en-US" dirty="0" smtClean="0"/>
              <a:t>Provides an intermediate step before </a:t>
            </a:r>
            <a:r>
              <a:rPr lang="en-US" i="1" dirty="0" smtClean="0"/>
              <a:t>RTL</a:t>
            </a:r>
            <a:r>
              <a:rPr lang="en-US" dirty="0" smtClean="0"/>
              <a:t> (</a:t>
            </a:r>
            <a:r>
              <a:rPr lang="en-US" dirty="0"/>
              <a:t>Register Transfer </a:t>
            </a:r>
            <a:r>
              <a:rPr lang="en-US" dirty="0" smtClean="0"/>
              <a:t>Logic) and full FPGA tools.</a:t>
            </a:r>
          </a:p>
          <a:p>
            <a:r>
              <a:rPr lang="en-US" dirty="0" smtClean="0"/>
              <a:t>Requires nothing beyond a PC.</a:t>
            </a:r>
          </a:p>
          <a:p>
            <a:r>
              <a:rPr lang="en-US" dirty="0" smtClean="0"/>
              <a:t>Requires Java</a:t>
            </a:r>
          </a:p>
          <a:p>
            <a:r>
              <a:rPr lang="en-US" dirty="0" smtClean="0"/>
              <a:t>Totally interactive</a:t>
            </a:r>
          </a:p>
          <a:p>
            <a:r>
              <a:rPr lang="en-US" dirty="0" smtClean="0"/>
              <a:t>Generates VHDL or Verilog RTL files</a:t>
            </a:r>
          </a:p>
          <a:p>
            <a:r>
              <a:rPr lang="en-US" dirty="0" smtClean="0"/>
              <a:t>Generates constraint file for </a:t>
            </a:r>
            <a:r>
              <a:rPr lang="en-US" i="1" dirty="0" err="1" smtClean="0"/>
              <a:t>vivado</a:t>
            </a:r>
            <a:r>
              <a:rPr lang="en-US" dirty="0" smtClean="0"/>
              <a:t> (the </a:t>
            </a:r>
            <a:r>
              <a:rPr lang="en-US" dirty="0" err="1" smtClean="0"/>
              <a:t>xilinx</a:t>
            </a:r>
            <a:r>
              <a:rPr lang="en-US" dirty="0" smtClean="0"/>
              <a:t> FPGA tool)</a:t>
            </a:r>
            <a:endParaRPr lang="en-US" dirty="0"/>
          </a:p>
        </p:txBody>
      </p:sp>
      <p:sp>
        <p:nvSpPr>
          <p:cNvPr id="4" name="Date Placeholder 3"/>
          <p:cNvSpPr>
            <a:spLocks noGrp="1"/>
          </p:cNvSpPr>
          <p:nvPr>
            <p:ph type="dt" sz="half" idx="10"/>
          </p:nvPr>
        </p:nvSpPr>
        <p:spPr/>
        <p:txBody>
          <a:bodyPr/>
          <a:lstStyle/>
          <a:p>
            <a:fld id="{7580943C-E8B0-4353-836D-27868EF5DB1F}"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28</a:t>
            </a:fld>
            <a:endParaRPr lang="en-US"/>
          </a:p>
        </p:txBody>
      </p:sp>
    </p:spTree>
    <p:extLst>
      <p:ext uri="{BB962C8B-B14F-4D97-AF65-F5344CB8AC3E}">
        <p14:creationId xmlns:p14="http://schemas.microsoft.com/office/powerpoint/2010/main" val="2908680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t>
            </a:r>
            <a:endParaRPr lang="en-US" dirty="0"/>
          </a:p>
        </p:txBody>
      </p:sp>
      <p:sp>
        <p:nvSpPr>
          <p:cNvPr id="3" name="Content Placeholder 2"/>
          <p:cNvSpPr>
            <a:spLocks noGrp="1"/>
          </p:cNvSpPr>
          <p:nvPr>
            <p:ph idx="1"/>
          </p:nvPr>
        </p:nvSpPr>
        <p:spPr/>
        <p:txBody>
          <a:bodyPr/>
          <a:lstStyle/>
          <a:p>
            <a:endParaRPr lang="en-US"/>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29</a:t>
            </a:fld>
            <a:endParaRPr lang="en-US"/>
          </a:p>
        </p:txBody>
      </p:sp>
      <p:sp>
        <p:nvSpPr>
          <p:cNvPr id="6" name="Date Placeholder 1"/>
          <p:cNvSpPr txBox="1">
            <a:spLocks/>
          </p:cNvSpPr>
          <p:nvPr/>
        </p:nvSpPr>
        <p:spPr>
          <a:xfrm>
            <a:off x="457200" y="6356350"/>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F07CEB2-99BF-4F21-925B-A3F82BDB9F7A}" type="datetime1">
              <a:rPr lang="en-US" smtClean="0"/>
              <a:pPr/>
              <a:t>2/21/2023</a:t>
            </a:fld>
            <a:endParaRPr lang="en-US"/>
          </a:p>
        </p:txBody>
      </p:sp>
      <p:sp>
        <p:nvSpPr>
          <p:cNvPr id="7" name="Slide Number Placeholder 2"/>
          <p:cNvSpPr txBox="1">
            <a:spLocks/>
          </p:cNvSpPr>
          <p:nvPr/>
        </p:nvSpPr>
        <p:spPr>
          <a:xfrm>
            <a:off x="6553200" y="6356350"/>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4915E3-0B55-498E-8533-E3BB9F551847}" type="slidenum">
              <a:rPr lang="en-US" smtClean="0"/>
              <a:pPr/>
              <a:t>29</a:t>
            </a:fld>
            <a:endParaRPr lang="en-US"/>
          </a:p>
        </p:txBody>
      </p:sp>
      <p:sp>
        <p:nvSpPr>
          <p:cNvPr id="8" name="Title 1"/>
          <p:cNvSpPr txBox="1">
            <a:spLocks/>
          </p:cNvSpPr>
          <p:nvPr/>
        </p:nvSpPr>
        <p:spPr>
          <a:xfrm>
            <a:off x="457200" y="274638"/>
            <a:ext cx="8229600" cy="571500"/>
          </a:xfrm>
          <a:prstGeom prst="rect">
            <a:avLst/>
          </a:prstGeom>
        </p:spPr>
        <p:txBody>
          <a:bodyPr>
            <a:normAutofit fontScale="925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smtClean="0"/>
              <a:t>FPGA board </a:t>
            </a:r>
            <a:r>
              <a:rPr lang="en-US" sz="3900" dirty="0" smtClean="0"/>
              <a:t>rankings</a:t>
            </a:r>
            <a:endParaRPr lang="en-US" sz="3900" dirty="0"/>
          </a:p>
        </p:txBody>
      </p:sp>
      <p:sp>
        <p:nvSpPr>
          <p:cNvPr id="9" name="Title 1"/>
          <p:cNvSpPr txBox="1">
            <a:spLocks/>
          </p:cNvSpPr>
          <p:nvPr/>
        </p:nvSpPr>
        <p:spPr>
          <a:xfrm>
            <a:off x="457200" y="274638"/>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10" name="TextBox 9"/>
          <p:cNvSpPr txBox="1"/>
          <p:nvPr/>
        </p:nvSpPr>
        <p:spPr>
          <a:xfrm>
            <a:off x="1219200" y="5987534"/>
            <a:ext cx="6953955" cy="646331"/>
          </a:xfrm>
          <a:prstGeom prst="rect">
            <a:avLst/>
          </a:prstGeom>
          <a:noFill/>
        </p:spPr>
        <p:txBody>
          <a:bodyPr wrap="none" rtlCol="0">
            <a:spAutoFit/>
          </a:bodyPr>
          <a:lstStyle/>
          <a:p>
            <a:r>
              <a:rPr lang="en-US" dirty="0" smtClean="0"/>
              <a:t>Top version sorted by LUT count, bottom version by block RAM bit count</a:t>
            </a:r>
          </a:p>
          <a:p>
            <a:r>
              <a:rPr lang="en-US" dirty="0" smtClean="0"/>
              <a:t>This listing is only a sample of the hundreds of boards available.</a:t>
            </a:r>
          </a:p>
        </p:txBody>
      </p:sp>
      <p:sp>
        <p:nvSpPr>
          <p:cNvPr id="11" name="Date Placeholder 2"/>
          <p:cNvSpPr txBox="1">
            <a:spLocks/>
          </p:cNvSpPr>
          <p:nvPr/>
        </p:nvSpPr>
        <p:spPr>
          <a:xfrm>
            <a:off x="457200" y="6356350"/>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E2A8BE4-2DB6-4399-AFAB-17596595EDF2}" type="datetime1">
              <a:rPr lang="en-US" smtClean="0"/>
              <a:pPr/>
              <a:t>2/21/2023</a:t>
            </a:fld>
            <a:endParaRPr lang="en-US"/>
          </a:p>
        </p:txBody>
      </p:sp>
      <p:sp>
        <p:nvSpPr>
          <p:cNvPr id="12" name="Slide Number Placeholder 5"/>
          <p:cNvSpPr txBox="1">
            <a:spLocks/>
          </p:cNvSpPr>
          <p:nvPr/>
        </p:nvSpPr>
        <p:spPr>
          <a:xfrm>
            <a:off x="6553200" y="6356350"/>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4915E3-0B55-498E-8533-E3BB9F551847}" type="slidenum">
              <a:rPr lang="en-US" smtClean="0"/>
              <a:pPr/>
              <a:t>29</a:t>
            </a:fld>
            <a:endParaRPr lang="en-US"/>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0254" y="825768"/>
            <a:ext cx="8363492" cy="5111462"/>
          </a:xfrm>
          <a:prstGeom prst="rect">
            <a:avLst/>
          </a:prstGeom>
        </p:spPr>
      </p:pic>
    </p:spTree>
    <p:extLst>
      <p:ext uri="{BB962C8B-B14F-4D97-AF65-F5344CB8AC3E}">
        <p14:creationId xmlns:p14="http://schemas.microsoft.com/office/powerpoint/2010/main" val="395459903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normAutofit/>
          </a:bodyPr>
          <a:lstStyle/>
          <a:p>
            <a:r>
              <a:rPr lang="en-US" sz="4000" dirty="0" smtClean="0"/>
              <a:t>Caveats</a:t>
            </a:r>
            <a:endParaRPr lang="en-US" sz="4000" dirty="0"/>
          </a:p>
        </p:txBody>
      </p:sp>
      <p:sp>
        <p:nvSpPr>
          <p:cNvPr id="3" name="Content Placeholder 2"/>
          <p:cNvSpPr>
            <a:spLocks noGrp="1"/>
          </p:cNvSpPr>
          <p:nvPr>
            <p:ph idx="1"/>
          </p:nvPr>
        </p:nvSpPr>
        <p:spPr>
          <a:xfrm>
            <a:off x="457200" y="1219200"/>
            <a:ext cx="8229600" cy="4525963"/>
          </a:xfrm>
        </p:spPr>
        <p:txBody>
          <a:bodyPr>
            <a:normAutofit lnSpcReduction="10000"/>
          </a:bodyPr>
          <a:lstStyle/>
          <a:p>
            <a:r>
              <a:rPr lang="en-US" dirty="0" smtClean="0"/>
              <a:t>This is a search for lowest cost parts</a:t>
            </a:r>
          </a:p>
          <a:p>
            <a:r>
              <a:rPr lang="en-US" dirty="0" smtClean="0"/>
              <a:t>Availability and pricing may vary</a:t>
            </a:r>
          </a:p>
          <a:p>
            <a:r>
              <a:rPr lang="en-US" dirty="0" smtClean="0"/>
              <a:t>Ordering from </a:t>
            </a:r>
            <a:r>
              <a:rPr lang="en-US" dirty="0" err="1" smtClean="0"/>
              <a:t>AliExpress</a:t>
            </a:r>
            <a:r>
              <a:rPr lang="en-US" dirty="0" smtClean="0"/>
              <a:t> typically takes a month for delivery</a:t>
            </a:r>
          </a:p>
          <a:p>
            <a:r>
              <a:rPr lang="en-US" dirty="0" smtClean="0"/>
              <a:t>In the last few years FPGA boards have dramatically increased in price + chip shortages</a:t>
            </a:r>
          </a:p>
          <a:p>
            <a:r>
              <a:rPr lang="en-US" dirty="0" smtClean="0"/>
              <a:t>At the university level and for best experience there are boards for $80 (academic pricing)</a:t>
            </a:r>
            <a:endParaRPr lang="en-US" dirty="0"/>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3</a:t>
            </a:fld>
            <a:endParaRPr lang="en-US"/>
          </a:p>
        </p:txBody>
      </p:sp>
    </p:spTree>
    <p:extLst>
      <p:ext uri="{BB962C8B-B14F-4D97-AF65-F5344CB8AC3E}">
        <p14:creationId xmlns:p14="http://schemas.microsoft.com/office/powerpoint/2010/main" val="39817735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RTL (Register Transfer Language)</a:t>
            </a:r>
            <a:br>
              <a:rPr lang="en-US" sz="4000" dirty="0" smtClean="0"/>
            </a:br>
            <a:r>
              <a:rPr lang="en-US" sz="2700" dirty="0"/>
              <a:t>VHDL and Verilog are “hardware description” </a:t>
            </a:r>
            <a:r>
              <a:rPr lang="en-US" sz="2700" dirty="0" smtClean="0"/>
              <a:t>languages</a:t>
            </a:r>
            <a:endParaRPr lang="en-US" sz="2700" dirty="0"/>
          </a:p>
        </p:txBody>
      </p:sp>
      <p:sp>
        <p:nvSpPr>
          <p:cNvPr id="3" name="Content Placeholder 2"/>
          <p:cNvSpPr>
            <a:spLocks noGrp="1"/>
          </p:cNvSpPr>
          <p:nvPr>
            <p:ph idx="1"/>
          </p:nvPr>
        </p:nvSpPr>
        <p:spPr/>
        <p:txBody>
          <a:bodyPr/>
          <a:lstStyle/>
          <a:p>
            <a:r>
              <a:rPr lang="en-US" dirty="0" smtClean="0"/>
              <a:t>Separates design into combinatorial (logic) and sequential (registers).</a:t>
            </a:r>
          </a:p>
          <a:p>
            <a:r>
              <a:rPr lang="en-US" dirty="0" smtClean="0"/>
              <a:t>For simple designs use a single clock</a:t>
            </a:r>
          </a:p>
          <a:p>
            <a:pPr lvl="1"/>
            <a:r>
              <a:rPr lang="en-US" dirty="0" smtClean="0"/>
              <a:t>Tang Nano 9K clock is 27 MHz</a:t>
            </a:r>
          </a:p>
          <a:p>
            <a:pPr lvl="1"/>
            <a:r>
              <a:rPr lang="en-US" dirty="0" smtClean="0"/>
              <a:t>Digital will generate slower clocks</a:t>
            </a:r>
          </a:p>
          <a:p>
            <a:pPr lvl="2"/>
            <a:r>
              <a:rPr lang="en-US" dirty="0" smtClean="0"/>
              <a:t>Right click on clock icon &amp; set frequency</a:t>
            </a:r>
          </a:p>
          <a:p>
            <a:pPr lvl="2"/>
            <a:r>
              <a:rPr lang="en-US" dirty="0" smtClean="0"/>
              <a:t>Digital thinks the clock is 100MHz</a:t>
            </a:r>
          </a:p>
          <a:p>
            <a:r>
              <a:rPr lang="en-US" dirty="0" smtClean="0"/>
              <a:t>Registers update on rising edge clock</a:t>
            </a:r>
          </a:p>
          <a:p>
            <a:endParaRPr lang="en-US" dirty="0"/>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30</a:t>
            </a:fld>
            <a:endParaRPr lang="en-US"/>
          </a:p>
        </p:txBody>
      </p:sp>
    </p:spTree>
    <p:extLst>
      <p:ext uri="{BB962C8B-B14F-4D97-AF65-F5344CB8AC3E}">
        <p14:creationId xmlns:p14="http://schemas.microsoft.com/office/powerpoint/2010/main" val="40290691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838200"/>
          </a:xfrm>
        </p:spPr>
        <p:txBody>
          <a:bodyPr>
            <a:normAutofit/>
          </a:bodyPr>
          <a:lstStyle/>
          <a:p>
            <a:r>
              <a:rPr lang="en-US" sz="4000" dirty="0" smtClean="0"/>
              <a:t>Side by side VHDL and Verilog</a:t>
            </a:r>
            <a:endParaRPr lang="en-US" sz="4000" dirty="0"/>
          </a:p>
        </p:txBody>
      </p:sp>
      <p:sp>
        <p:nvSpPr>
          <p:cNvPr id="3" name="Content Placeholder 2"/>
          <p:cNvSpPr>
            <a:spLocks noGrp="1"/>
          </p:cNvSpPr>
          <p:nvPr>
            <p:ph idx="1"/>
          </p:nvPr>
        </p:nvSpPr>
        <p:spPr>
          <a:xfrm>
            <a:off x="457200" y="1219200"/>
            <a:ext cx="8229600" cy="4525963"/>
          </a:xfrm>
        </p:spPr>
        <p:txBody>
          <a:bodyPr>
            <a:normAutofit fontScale="85000" lnSpcReduction="20000"/>
          </a:bodyPr>
          <a:lstStyle/>
          <a:p>
            <a:r>
              <a:rPr lang="en-US" dirty="0" smtClean="0"/>
              <a:t>Digital generates both</a:t>
            </a:r>
          </a:p>
          <a:p>
            <a:r>
              <a:rPr lang="en-US" dirty="0" err="1" smtClean="0"/>
              <a:t>RealDigital’s</a:t>
            </a:r>
            <a:r>
              <a:rPr lang="en-US" dirty="0" smtClean="0"/>
              <a:t> treatment:</a:t>
            </a:r>
          </a:p>
          <a:p>
            <a:pPr lvl="1"/>
            <a:r>
              <a:rPr lang="en-US" sz="2000" dirty="0">
                <a:hlinkClick r:id="rId3"/>
              </a:rPr>
              <a:t>https://</a:t>
            </a:r>
            <a:r>
              <a:rPr lang="en-US" sz="2000" dirty="0" smtClean="0">
                <a:hlinkClick r:id="rId3"/>
              </a:rPr>
              <a:t>www.realdigital.org/downloads/e06bddc63669cbc91ae981df18bcf3c5.pdf</a:t>
            </a:r>
            <a:endParaRPr lang="en-US" sz="2000" dirty="0" smtClean="0"/>
          </a:p>
          <a:p>
            <a:r>
              <a:rPr lang="en-US" dirty="0" smtClean="0"/>
              <a:t>Side by side System-Verilog &amp; VHDL:</a:t>
            </a:r>
          </a:p>
          <a:p>
            <a:pPr lvl="1"/>
            <a:r>
              <a:rPr lang="en-US" dirty="0" smtClean="0"/>
              <a:t>Digital Design and Computer Architecture, Harris &amp; Harris, 2</a:t>
            </a:r>
            <a:r>
              <a:rPr lang="en-US" baseline="30000" dirty="0" smtClean="0"/>
              <a:t>nd</a:t>
            </a:r>
            <a:r>
              <a:rPr lang="en-US" dirty="0" smtClean="0"/>
              <a:t> ed.  Also ARM and RISC-V editions</a:t>
            </a:r>
          </a:p>
          <a:p>
            <a:pPr lvl="1"/>
            <a:r>
              <a:rPr lang="en-US" dirty="0" smtClean="0"/>
              <a:t>Highly recommended, goes from transistors to PCs</a:t>
            </a:r>
          </a:p>
          <a:p>
            <a:r>
              <a:rPr lang="en-US" dirty="0" smtClean="0"/>
              <a:t>Side by side Verilog &amp; VHDL:</a:t>
            </a:r>
          </a:p>
          <a:p>
            <a:pPr lvl="1"/>
            <a:r>
              <a:rPr lang="en-US" dirty="0"/>
              <a:t>HDL Programming Fundamentals: VHDL and </a:t>
            </a:r>
            <a:r>
              <a:rPr lang="en-US" dirty="0" smtClean="0"/>
              <a:t>Verilog,</a:t>
            </a:r>
            <a:r>
              <a:rPr lang="en-US" dirty="0"/>
              <a:t> </a:t>
            </a:r>
            <a:r>
              <a:rPr lang="en-US" dirty="0" err="1" smtClean="0"/>
              <a:t>Nazeih</a:t>
            </a:r>
            <a:r>
              <a:rPr lang="en-US" dirty="0" smtClean="0"/>
              <a:t> </a:t>
            </a:r>
            <a:r>
              <a:rPr lang="en-US" dirty="0" err="1" smtClean="0"/>
              <a:t>Botros</a:t>
            </a:r>
            <a:r>
              <a:rPr lang="en-US" dirty="0" smtClean="0"/>
              <a:t> 2006</a:t>
            </a:r>
          </a:p>
          <a:p>
            <a:r>
              <a:rPr lang="en-US" dirty="0" smtClean="0"/>
              <a:t>Also: </a:t>
            </a:r>
            <a:r>
              <a:rPr lang="en-US" sz="2600" dirty="0">
                <a:hlinkClick r:id="rId4"/>
              </a:rPr>
              <a:t>https://</a:t>
            </a:r>
            <a:r>
              <a:rPr lang="en-US" sz="2600" dirty="0" smtClean="0">
                <a:hlinkClick r:id="rId4"/>
              </a:rPr>
              <a:t>www.fpga4student.com/2017/08/verilog-vs-vhdl-explain-by-example.html</a:t>
            </a:r>
            <a:endParaRPr lang="en-US" sz="2600" dirty="0" smtClean="0"/>
          </a:p>
          <a:p>
            <a:endParaRPr lang="en-US" dirty="0" smtClean="0"/>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31</a:t>
            </a:fld>
            <a:endParaRPr lang="en-US"/>
          </a:p>
        </p:txBody>
      </p:sp>
    </p:spTree>
    <p:extLst>
      <p:ext uri="{BB962C8B-B14F-4D97-AF65-F5344CB8AC3E}">
        <p14:creationId xmlns:p14="http://schemas.microsoft.com/office/powerpoint/2010/main" val="24781790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normAutofit/>
          </a:bodyPr>
          <a:lstStyle/>
          <a:p>
            <a:r>
              <a:rPr lang="en-US" sz="4000" dirty="0" smtClean="0"/>
              <a:t>What FPGA tools do</a:t>
            </a:r>
            <a:endParaRPr lang="en-US" sz="4000" dirty="0"/>
          </a:p>
        </p:txBody>
      </p:sp>
      <p:sp>
        <p:nvSpPr>
          <p:cNvPr id="3" name="Content Placeholder 2"/>
          <p:cNvSpPr>
            <a:spLocks noGrp="1"/>
          </p:cNvSpPr>
          <p:nvPr>
            <p:ph idx="1"/>
          </p:nvPr>
        </p:nvSpPr>
        <p:spPr>
          <a:xfrm>
            <a:off x="457200" y="1143000"/>
            <a:ext cx="8229600" cy="5105400"/>
          </a:xfrm>
        </p:spPr>
        <p:txBody>
          <a:bodyPr>
            <a:normAutofit fontScale="85000" lnSpcReduction="10000"/>
          </a:bodyPr>
          <a:lstStyle/>
          <a:p>
            <a:r>
              <a:rPr lang="en-US" dirty="0" smtClean="0"/>
              <a:t>Much goes on behind the scenes</a:t>
            </a:r>
          </a:p>
          <a:p>
            <a:r>
              <a:rPr lang="en-US" dirty="0" smtClean="0"/>
              <a:t>Circuit is optimized (logic simplification)</a:t>
            </a:r>
          </a:p>
          <a:p>
            <a:pPr lvl="1"/>
            <a:r>
              <a:rPr lang="en-US" dirty="0" smtClean="0"/>
              <a:t>unused stuff is pruned, if no outputs then all pruned</a:t>
            </a:r>
          </a:p>
          <a:p>
            <a:r>
              <a:rPr lang="en-US" dirty="0" smtClean="0"/>
              <a:t>Circuit is mapped into FPGA primitives</a:t>
            </a:r>
          </a:p>
          <a:p>
            <a:r>
              <a:rPr lang="en-US" dirty="0" smtClean="0"/>
              <a:t>Circuit wired up with FPGA routing resources</a:t>
            </a:r>
          </a:p>
          <a:p>
            <a:r>
              <a:rPr lang="en-US" dirty="0" smtClean="0"/>
              <a:t>Bit file generated that configures the chip</a:t>
            </a:r>
          </a:p>
          <a:p>
            <a:r>
              <a:rPr lang="en-US" dirty="0" smtClean="0"/>
              <a:t>Error checking especially missing semicolons</a:t>
            </a:r>
          </a:p>
          <a:p>
            <a:r>
              <a:rPr lang="en-US" dirty="0" smtClean="0"/>
              <a:t>Reports on timing, resources used, error messages</a:t>
            </a:r>
          </a:p>
          <a:p>
            <a:r>
              <a:rPr lang="en-US" dirty="0" smtClean="0"/>
              <a:t>A </a:t>
            </a:r>
            <a:r>
              <a:rPr lang="en-US" dirty="0"/>
              <a:t>s</a:t>
            </a:r>
            <a:r>
              <a:rPr lang="en-US" dirty="0" smtClean="0"/>
              <a:t>chematic viewer will show chip details</a:t>
            </a:r>
          </a:p>
          <a:p>
            <a:r>
              <a:rPr lang="en-US" dirty="0" smtClean="0"/>
              <a:t>Elaborated Design show’s </a:t>
            </a:r>
            <a:r>
              <a:rPr lang="en-US" dirty="0" err="1" smtClean="0"/>
              <a:t>vivado’s</a:t>
            </a:r>
            <a:r>
              <a:rPr lang="en-US" dirty="0" smtClean="0"/>
              <a:t> version of schematic</a:t>
            </a:r>
            <a:endParaRPr lang="en-US" dirty="0"/>
          </a:p>
        </p:txBody>
      </p:sp>
      <p:sp>
        <p:nvSpPr>
          <p:cNvPr id="4" name="Date Placeholder 3"/>
          <p:cNvSpPr>
            <a:spLocks noGrp="1"/>
          </p:cNvSpPr>
          <p:nvPr>
            <p:ph type="dt" sz="half" idx="10"/>
          </p:nvPr>
        </p:nvSpPr>
        <p:spPr/>
        <p:txBody>
          <a:bodyPr/>
          <a:lstStyle/>
          <a:p>
            <a:fld id="{FFBE966E-6209-4B07-83FD-C6613B9DA62B}"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32</a:t>
            </a:fld>
            <a:endParaRPr lang="en-US"/>
          </a:p>
        </p:txBody>
      </p:sp>
    </p:spTree>
    <p:extLst>
      <p:ext uri="{BB962C8B-B14F-4D97-AF65-F5344CB8AC3E}">
        <p14:creationId xmlns:p14="http://schemas.microsoft.com/office/powerpoint/2010/main" val="419074911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33</a:t>
            </a:fld>
            <a:endParaRPr lang="en-US"/>
          </a:p>
        </p:txBody>
      </p:sp>
      <p:sp>
        <p:nvSpPr>
          <p:cNvPr id="6" name="Title 1"/>
          <p:cNvSpPr txBox="1">
            <a:spLocks/>
          </p:cNvSpPr>
          <p:nvPr/>
        </p:nvSpPr>
        <p:spPr>
          <a:xfrm>
            <a:off x="381000" y="418571"/>
            <a:ext cx="8229600" cy="648229"/>
          </a:xfrm>
          <a:prstGeom prst="rect">
            <a:avLst/>
          </a:prstGeom>
        </p:spPr>
        <p:txBody>
          <a:bodyPr vert="horz" lIns="91440" tIns="45720" rIns="91440" bIns="45720" rtlCol="0" anchor="ctr">
            <a:normAutofit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smtClean="0"/>
              <a:t>My view of binary</a:t>
            </a:r>
            <a:endParaRPr lang="en-US" sz="4000" dirty="0"/>
          </a:p>
        </p:txBody>
      </p:sp>
      <p:sp>
        <p:nvSpPr>
          <p:cNvPr id="7" name="Content Placeholder 2"/>
          <p:cNvSpPr txBox="1">
            <a:spLocks/>
          </p:cNvSpPr>
          <p:nvPr/>
        </p:nvSpPr>
        <p:spPr>
          <a:xfrm>
            <a:off x="609600" y="1143000"/>
            <a:ext cx="8229600" cy="5181600"/>
          </a:xfrm>
          <a:prstGeom prst="rect">
            <a:avLst/>
          </a:prstGeom>
        </p:spPr>
        <p:txBody>
          <a:bodyPr vert="horz" lIns="91440" tIns="45720" rIns="91440" bIns="45720" rtlCol="0">
            <a:normAutofit fontScale="55000" lnSpcReduction="2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4300" dirty="0" smtClean="0"/>
              <a:t>Zero and ones: One names a single such signal or a group of such signals (subscripted by bit number)</a:t>
            </a:r>
          </a:p>
          <a:p>
            <a:r>
              <a:rPr lang="en-US" sz="4300" dirty="0" smtClean="0"/>
              <a:t>A binary number is a polynomial:</a:t>
            </a:r>
          </a:p>
          <a:p>
            <a:pPr marL="457200" lvl="1" indent="0">
              <a:buFont typeface="Arial" panose="020B0604020202020204" pitchFamily="34" charset="0"/>
              <a:buNone/>
            </a:pPr>
            <a:r>
              <a:rPr lang="en-US" sz="3800" dirty="0" smtClean="0"/>
              <a:t>A[n-1]x</a:t>
            </a:r>
            <a:r>
              <a:rPr lang="en-US" sz="3800" baseline="30000" dirty="0" smtClean="0"/>
              <a:t>n-1 </a:t>
            </a:r>
            <a:r>
              <a:rPr lang="en-US" sz="3800" dirty="0" smtClean="0"/>
              <a:t>+ A[n-2]x</a:t>
            </a:r>
            <a:r>
              <a:rPr lang="en-US" sz="3800" baseline="30000" dirty="0" smtClean="0"/>
              <a:t>n-2 </a:t>
            </a:r>
            <a:r>
              <a:rPr lang="en-US" sz="3800" dirty="0" smtClean="0"/>
              <a:t>+ … A[1]x</a:t>
            </a:r>
            <a:r>
              <a:rPr lang="en-US" sz="3800" baseline="30000" dirty="0" smtClean="0"/>
              <a:t>1</a:t>
            </a:r>
            <a:r>
              <a:rPr lang="en-US" sz="3800" dirty="0" smtClean="0"/>
              <a:t> + A[0]x</a:t>
            </a:r>
            <a:r>
              <a:rPr lang="en-US" sz="3800" baseline="30000" dirty="0" smtClean="0"/>
              <a:t>0</a:t>
            </a:r>
          </a:p>
          <a:p>
            <a:pPr marL="457200" lvl="1" indent="0">
              <a:buFont typeface="Arial" panose="020B0604020202020204" pitchFamily="34" charset="0"/>
              <a:buNone/>
            </a:pPr>
            <a:r>
              <a:rPr lang="en-US" sz="3800" dirty="0" smtClean="0"/>
              <a:t>Where X = 2, and A[n] are 0 or 1 bits from the number.  If A[n-1] is 0/-1 then it is 2’s complement and negative if A[n-1] is -1.</a:t>
            </a:r>
          </a:p>
          <a:p>
            <a:pPr marL="457200" lvl="1" indent="0">
              <a:buFont typeface="Arial" panose="020B0604020202020204" pitchFamily="34" charset="0"/>
              <a:buNone/>
            </a:pPr>
            <a:r>
              <a:rPr lang="en-US" sz="3800" dirty="0" smtClean="0"/>
              <a:t>It is typical for the bit numbers to run from N-1 to 0 where N is the number of bits.</a:t>
            </a:r>
          </a:p>
          <a:p>
            <a:pPr marL="457200" lvl="1" indent="0">
              <a:buFont typeface="Arial" panose="020B0604020202020204" pitchFamily="34" charset="0"/>
              <a:buNone/>
            </a:pPr>
            <a:r>
              <a:rPr lang="en-US" sz="3800" dirty="0" smtClean="0"/>
              <a:t>Adding or subtracting 2’s complement wraps around in a circle where the most positive and most negative numbers are adjacent (any carry or borrow beyond x</a:t>
            </a:r>
            <a:r>
              <a:rPr lang="en-US" sz="3800" baseline="30000" dirty="0" smtClean="0"/>
              <a:t>n-1</a:t>
            </a:r>
            <a:r>
              <a:rPr lang="en-US" sz="3800" dirty="0" smtClean="0"/>
              <a:t> is discarded).</a:t>
            </a:r>
          </a:p>
          <a:p>
            <a:r>
              <a:rPr lang="en-US" sz="3800" dirty="0"/>
              <a:t>Windows calculator </a:t>
            </a:r>
            <a:r>
              <a:rPr lang="en-US" sz="3800" dirty="0" smtClean="0"/>
              <a:t>has binary </a:t>
            </a:r>
            <a:r>
              <a:rPr lang="en-US" sz="3800" dirty="0"/>
              <a:t>features: </a:t>
            </a:r>
            <a:r>
              <a:rPr lang="en-US" sz="3800" dirty="0">
                <a:hlinkClick r:id="rId3"/>
              </a:rPr>
              <a:t>https://</a:t>
            </a:r>
            <a:r>
              <a:rPr lang="en-US" sz="3800" dirty="0" smtClean="0">
                <a:hlinkClick r:id="rId3"/>
              </a:rPr>
              <a:t>www.youtube.com/watch?v=PK5WQqN3_44</a:t>
            </a:r>
            <a:endParaRPr lang="en-US" sz="3800" dirty="0" smtClean="0"/>
          </a:p>
          <a:p>
            <a:r>
              <a:rPr lang="en-US" sz="3800" dirty="0" smtClean="0"/>
              <a:t>Max </a:t>
            </a:r>
            <a:r>
              <a:rPr lang="en-US" sz="3800" dirty="0" err="1" smtClean="0"/>
              <a:t>Maxfield’s</a:t>
            </a:r>
            <a:r>
              <a:rPr lang="en-US" sz="3800" dirty="0" smtClean="0"/>
              <a:t> explanation of binary:</a:t>
            </a:r>
          </a:p>
          <a:p>
            <a:pPr>
              <a:buClr>
                <a:schemeClr val="bg1"/>
              </a:buClr>
            </a:pPr>
            <a:r>
              <a:rPr lang="en-US" sz="3800" dirty="0" smtClean="0">
                <a:hlinkClick r:id="rId4"/>
              </a:rPr>
              <a:t>https</a:t>
            </a:r>
            <a:r>
              <a:rPr lang="en-US" sz="3800" dirty="0">
                <a:hlinkClick r:id="rId4"/>
              </a:rPr>
              <a:t>://www.eejournal.com/article/mysteries-of-the-ancients-binary-coded-decimal-bcd</a:t>
            </a:r>
            <a:r>
              <a:rPr lang="en-US" sz="3800" dirty="0" smtClean="0">
                <a:hlinkClick r:id="rId4"/>
              </a:rPr>
              <a:t>/</a:t>
            </a:r>
            <a:endParaRPr lang="en-US" sz="3800" dirty="0" smtClean="0"/>
          </a:p>
        </p:txBody>
      </p:sp>
      <p:sp>
        <p:nvSpPr>
          <p:cNvPr id="8" name="Date Placeholder 3"/>
          <p:cNvSpPr txBox="1">
            <a:spLocks/>
          </p:cNvSpPr>
          <p:nvPr/>
        </p:nvSpPr>
        <p:spPr>
          <a:xfrm>
            <a:off x="609600" y="6508750"/>
            <a:ext cx="21336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9" name="Slide Number Placeholder 4"/>
          <p:cNvSpPr txBox="1">
            <a:spLocks/>
          </p:cNvSpPr>
          <p:nvPr/>
        </p:nvSpPr>
        <p:spPr>
          <a:xfrm>
            <a:off x="6705600" y="6508750"/>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257367765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lstStyle/>
          <a:p>
            <a:r>
              <a:rPr lang="en-US" dirty="0" smtClean="0"/>
              <a:t>FPGA Video Tutorials</a:t>
            </a:r>
            <a:endParaRPr lang="en-US" dirty="0"/>
          </a:p>
        </p:txBody>
      </p:sp>
      <p:sp>
        <p:nvSpPr>
          <p:cNvPr id="3" name="Content Placeholder 2"/>
          <p:cNvSpPr>
            <a:spLocks noGrp="1"/>
          </p:cNvSpPr>
          <p:nvPr>
            <p:ph idx="1"/>
          </p:nvPr>
        </p:nvSpPr>
        <p:spPr>
          <a:xfrm>
            <a:off x="533400" y="1219200"/>
            <a:ext cx="8229600" cy="4525963"/>
          </a:xfrm>
        </p:spPr>
        <p:txBody>
          <a:bodyPr>
            <a:normAutofit fontScale="85000" lnSpcReduction="10000"/>
          </a:bodyPr>
          <a:lstStyle/>
          <a:p>
            <a:r>
              <a:rPr lang="en-US" dirty="0"/>
              <a:t>There are a wealth of </a:t>
            </a:r>
            <a:r>
              <a:rPr lang="en-US" dirty="0" err="1"/>
              <a:t>youtube</a:t>
            </a:r>
            <a:r>
              <a:rPr lang="en-US" dirty="0"/>
              <a:t> videos on these subjects including whole sets of videos</a:t>
            </a:r>
          </a:p>
          <a:p>
            <a:r>
              <a:rPr lang="en-US" dirty="0" smtClean="0">
                <a:hlinkClick r:id="rId2"/>
              </a:rPr>
              <a:t>https</a:t>
            </a:r>
            <a:r>
              <a:rPr lang="en-US" dirty="0">
                <a:hlinkClick r:id="rId2"/>
              </a:rPr>
              <a:t>://nandland.com/fpga-101/</a:t>
            </a:r>
            <a:r>
              <a:rPr lang="en-US" dirty="0"/>
              <a:t>  and</a:t>
            </a:r>
          </a:p>
          <a:p>
            <a:r>
              <a:rPr lang="en-US" dirty="0">
                <a:hlinkClick r:id="rId3"/>
              </a:rPr>
              <a:t>https://</a:t>
            </a:r>
            <a:r>
              <a:rPr lang="en-US" dirty="0" smtClean="0">
                <a:hlinkClick r:id="rId3"/>
              </a:rPr>
              <a:t>www.youtube.com/watch?v=CfmlsDW3Z4c</a:t>
            </a:r>
            <a:endParaRPr lang="en-US" dirty="0"/>
          </a:p>
          <a:p>
            <a:r>
              <a:rPr lang="en-US" dirty="0" smtClean="0">
                <a:hlinkClick r:id="rId4"/>
              </a:rPr>
              <a:t>https</a:t>
            </a:r>
            <a:r>
              <a:rPr lang="en-US" dirty="0">
                <a:hlinkClick r:id="rId4"/>
              </a:rPr>
              <a:t>://www.youtube.com/watch?v=OUNrGLgx9h4</a:t>
            </a:r>
            <a:r>
              <a:rPr lang="en-US" dirty="0"/>
              <a:t> </a:t>
            </a:r>
          </a:p>
          <a:p>
            <a:pPr lvl="1"/>
            <a:r>
              <a:rPr lang="en-US" dirty="0" smtClean="0"/>
              <a:t>Recommended</a:t>
            </a:r>
            <a:endParaRPr lang="en-US" dirty="0"/>
          </a:p>
          <a:p>
            <a:r>
              <a:rPr lang="en-US" dirty="0" smtClean="0"/>
              <a:t>My </a:t>
            </a:r>
            <a:r>
              <a:rPr lang="en-US" dirty="0"/>
              <a:t>favorite FPGA video </a:t>
            </a:r>
            <a:r>
              <a:rPr lang="en-US" dirty="0" smtClean="0"/>
              <a:t>series:</a:t>
            </a:r>
            <a:r>
              <a:rPr lang="en-US" dirty="0"/>
              <a:t> </a:t>
            </a:r>
          </a:p>
          <a:p>
            <a:pPr lvl="1"/>
            <a:r>
              <a:rPr lang="en-US" dirty="0">
                <a:hlinkClick r:id="rId5"/>
              </a:rPr>
              <a:t>https://www.youtube.com/@</a:t>
            </a:r>
            <a:r>
              <a:rPr lang="en-US" dirty="0" smtClean="0">
                <a:hlinkClick r:id="rId5"/>
              </a:rPr>
              <a:t>SimplyEmbedded/videos</a:t>
            </a:r>
            <a:endParaRPr lang="en-US" dirty="0"/>
          </a:p>
          <a:p>
            <a:pPr lvl="1"/>
            <a:r>
              <a:rPr lang="en-US" dirty="0">
                <a:hlinkClick r:id="rId6"/>
              </a:rPr>
              <a:t>https://www.youtube.com/@SimplyEmbedded/playlists</a:t>
            </a:r>
            <a:endParaRPr lang="en-US" dirty="0"/>
          </a:p>
          <a:p>
            <a:endParaRPr lang="en-US" dirty="0"/>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34</a:t>
            </a:fld>
            <a:endParaRPr lang="en-US"/>
          </a:p>
        </p:txBody>
      </p:sp>
    </p:spTree>
    <p:extLst>
      <p:ext uri="{BB962C8B-B14F-4D97-AF65-F5344CB8AC3E}">
        <p14:creationId xmlns:p14="http://schemas.microsoft.com/office/powerpoint/2010/main" val="31004058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Advanced FPGA boards and education</a:t>
            </a:r>
            <a:endParaRPr lang="en-US" dirty="0"/>
          </a:p>
        </p:txBody>
      </p:sp>
      <p:sp>
        <p:nvSpPr>
          <p:cNvPr id="3" name="Content Placeholder 2"/>
          <p:cNvSpPr>
            <a:spLocks noGrp="1"/>
          </p:cNvSpPr>
          <p:nvPr>
            <p:ph idx="1"/>
          </p:nvPr>
        </p:nvSpPr>
        <p:spPr>
          <a:xfrm>
            <a:off x="533400" y="1295400"/>
            <a:ext cx="8229600" cy="4525963"/>
          </a:xfrm>
        </p:spPr>
        <p:txBody>
          <a:bodyPr>
            <a:normAutofit fontScale="92500" lnSpcReduction="10000"/>
          </a:bodyPr>
          <a:lstStyle/>
          <a:p>
            <a:r>
              <a:rPr lang="en-US" dirty="0" smtClean="0"/>
              <a:t>A continuum of boards from basic to very advanced</a:t>
            </a:r>
          </a:p>
          <a:p>
            <a:pPr lvl="1"/>
            <a:r>
              <a:rPr lang="en-US" dirty="0" smtClean="0"/>
              <a:t>Large FPGAs: millions of LUTs, GHz serial IO</a:t>
            </a:r>
          </a:p>
          <a:p>
            <a:r>
              <a:rPr lang="en-US" dirty="0" smtClean="0"/>
              <a:t>Corresponding tutorials and videos:</a:t>
            </a:r>
          </a:p>
          <a:p>
            <a:pPr lvl="1"/>
            <a:r>
              <a:rPr lang="en-US" dirty="0" smtClean="0"/>
              <a:t>Advanced applications: vision, neural nets, high speed A2D and D2A, robotics, etc.</a:t>
            </a:r>
          </a:p>
          <a:p>
            <a:r>
              <a:rPr lang="en-US" dirty="0" smtClean="0"/>
              <a:t>Research on making FPGAs easier to use:</a:t>
            </a:r>
          </a:p>
          <a:p>
            <a:pPr lvl="1"/>
            <a:r>
              <a:rPr lang="en-US" dirty="0" smtClean="0"/>
              <a:t>HLS (High Level Synthesis) generating VHDL/</a:t>
            </a:r>
            <a:r>
              <a:rPr lang="en-US" dirty="0"/>
              <a:t>V</a:t>
            </a:r>
            <a:r>
              <a:rPr lang="en-US" dirty="0" smtClean="0"/>
              <a:t>erilog from C/C++</a:t>
            </a:r>
          </a:p>
          <a:p>
            <a:pPr lvl="1"/>
            <a:r>
              <a:rPr lang="en-US" dirty="0" smtClean="0"/>
              <a:t>Providing means to handle the time/space trade-offs</a:t>
            </a:r>
            <a:endParaRPr lang="en-US" dirty="0"/>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35</a:t>
            </a:fld>
            <a:endParaRPr lang="en-US"/>
          </a:p>
        </p:txBody>
      </p:sp>
    </p:spTree>
    <p:extLst>
      <p:ext uri="{BB962C8B-B14F-4D97-AF65-F5344CB8AC3E}">
        <p14:creationId xmlns:p14="http://schemas.microsoft.com/office/powerpoint/2010/main" val="363929679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57675" y="2895600"/>
            <a:ext cx="4442182" cy="3442822"/>
          </a:xfrm>
          <a:prstGeom prst="rect">
            <a:avLst/>
          </a:prstGeom>
        </p:spPr>
      </p:pic>
      <p:sp>
        <p:nvSpPr>
          <p:cNvPr id="2" name="Title 1"/>
          <p:cNvSpPr>
            <a:spLocks noGrp="1"/>
          </p:cNvSpPr>
          <p:nvPr>
            <p:ph type="title"/>
          </p:nvPr>
        </p:nvSpPr>
        <p:spPr/>
        <p:txBody>
          <a:bodyPr>
            <a:normAutofit/>
          </a:bodyPr>
          <a:lstStyle/>
          <a:p>
            <a:r>
              <a:rPr lang="en-US" sz="4000" dirty="0" smtClean="0"/>
              <a:t>Intel/Altera academic program</a:t>
            </a:r>
            <a:endParaRPr lang="en-US" sz="4000" dirty="0"/>
          </a:p>
        </p:txBody>
      </p:sp>
      <p:sp>
        <p:nvSpPr>
          <p:cNvPr id="3" name="Content Placeholder 2"/>
          <p:cNvSpPr>
            <a:spLocks noGrp="1"/>
          </p:cNvSpPr>
          <p:nvPr>
            <p:ph idx="1"/>
          </p:nvPr>
        </p:nvSpPr>
        <p:spPr/>
        <p:txBody>
          <a:bodyPr/>
          <a:lstStyle/>
          <a:p>
            <a:r>
              <a:rPr lang="en-US" sz="2000" dirty="0">
                <a:hlinkClick r:id="rId4"/>
              </a:rPr>
              <a:t>https://</a:t>
            </a:r>
            <a:r>
              <a:rPr lang="en-US" sz="2000" dirty="0" smtClean="0">
                <a:hlinkClick r:id=""/>
              </a:rPr>
              <a:t>www.intel.com/content/www/us/en/developer/topic-technology/fpga-academic/overview.html</a:t>
            </a:r>
          </a:p>
          <a:p>
            <a:r>
              <a:rPr lang="en-US" sz="2000" dirty="0" smtClean="0">
                <a:hlinkClick r:id=""/>
              </a:rPr>
              <a:t>https</a:t>
            </a:r>
            <a:r>
              <a:rPr lang="en-US" sz="2000" dirty="0">
                <a:hlinkClick r:id="rId4"/>
              </a:rPr>
              <a:t>://</a:t>
            </a:r>
            <a:r>
              <a:rPr lang="en-US" sz="2000" dirty="0" smtClean="0">
                <a:hlinkClick r:id="rId4"/>
              </a:rPr>
              <a:t>www.intel.com/content/www/us/en/developer/topic-technology/fpga-academic/materials.html</a:t>
            </a:r>
            <a:endParaRPr lang="en-US" sz="2000" dirty="0" smtClean="0"/>
          </a:p>
          <a:p>
            <a:r>
              <a:rPr lang="en-US" sz="2000" dirty="0">
                <a:hlinkClick r:id="rId5"/>
              </a:rPr>
              <a:t>https://</a:t>
            </a:r>
            <a:r>
              <a:rPr lang="en-US" sz="2000" dirty="0" smtClean="0">
                <a:hlinkClick r:id="rId5"/>
              </a:rPr>
              <a:t>fpgacademy.org/tools.html</a:t>
            </a:r>
            <a:endParaRPr lang="en-US" sz="2000" dirty="0" smtClean="0"/>
          </a:p>
          <a:p>
            <a:r>
              <a:rPr lang="en-US" sz="2000" dirty="0">
                <a:hlinkClick r:id="rId6"/>
              </a:rPr>
              <a:t>https://</a:t>
            </a:r>
            <a:r>
              <a:rPr lang="en-US" sz="2000" dirty="0" smtClean="0">
                <a:hlinkClick r:id="rId6"/>
              </a:rPr>
              <a:t>fpgacademy.org/courses.html</a:t>
            </a:r>
            <a:endParaRPr lang="en-US" sz="2000" dirty="0" smtClean="0"/>
          </a:p>
          <a:p>
            <a:r>
              <a:rPr lang="en-US" sz="2000" dirty="0" smtClean="0"/>
              <a:t>DE10-Lite academic price $82</a:t>
            </a:r>
          </a:p>
        </p:txBody>
      </p:sp>
      <p:sp>
        <p:nvSpPr>
          <p:cNvPr id="5" name="Date Placeholder 4"/>
          <p:cNvSpPr>
            <a:spLocks noGrp="1"/>
          </p:cNvSpPr>
          <p:nvPr>
            <p:ph type="dt" sz="half" idx="10"/>
          </p:nvPr>
        </p:nvSpPr>
        <p:spPr/>
        <p:txBody>
          <a:bodyPr/>
          <a:lstStyle/>
          <a:p>
            <a:fld id="{20605760-D055-4207-B473-4CE357FD2F4F}" type="datetime1">
              <a:rPr lang="en-US" smtClean="0"/>
              <a:t>2/21/2023</a:t>
            </a:fld>
            <a:endParaRPr lang="en-US"/>
          </a:p>
        </p:txBody>
      </p:sp>
      <p:sp>
        <p:nvSpPr>
          <p:cNvPr id="6" name="Slide Number Placeholder 5"/>
          <p:cNvSpPr>
            <a:spLocks noGrp="1"/>
          </p:cNvSpPr>
          <p:nvPr>
            <p:ph type="sldNum" sz="quarter" idx="12"/>
          </p:nvPr>
        </p:nvSpPr>
        <p:spPr/>
        <p:txBody>
          <a:bodyPr/>
          <a:lstStyle/>
          <a:p>
            <a:fld id="{8C4915E3-0B55-498E-8533-E3BB9F551847}" type="slidenum">
              <a:rPr lang="en-US" smtClean="0"/>
              <a:t>36</a:t>
            </a:fld>
            <a:endParaRPr lang="en-US"/>
          </a:p>
        </p:txBody>
      </p:sp>
    </p:spTree>
    <p:extLst>
      <p:ext uri="{BB962C8B-B14F-4D97-AF65-F5344CB8AC3E}">
        <p14:creationId xmlns:p14="http://schemas.microsoft.com/office/powerpoint/2010/main" val="18465471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Welcome to Real Digital - Google Chrome"/>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19200" y="685800"/>
            <a:ext cx="7162210" cy="5943600"/>
          </a:xfrm>
        </p:spPr>
      </p:pic>
      <p:sp>
        <p:nvSpPr>
          <p:cNvPr id="2" name="Title 1"/>
          <p:cNvSpPr>
            <a:spLocks noGrp="1"/>
          </p:cNvSpPr>
          <p:nvPr>
            <p:ph type="title"/>
          </p:nvPr>
        </p:nvSpPr>
        <p:spPr>
          <a:xfrm>
            <a:off x="457200" y="228600"/>
            <a:ext cx="8229600" cy="639762"/>
          </a:xfrm>
        </p:spPr>
        <p:txBody>
          <a:bodyPr>
            <a:normAutofit fontScale="90000"/>
          </a:bodyPr>
          <a:lstStyle/>
          <a:p>
            <a:r>
              <a:rPr lang="en-US" dirty="0" err="1" smtClean="0"/>
              <a:t>RealDigital</a:t>
            </a:r>
            <a:r>
              <a:rPr lang="en-US" dirty="0" smtClean="0"/>
              <a:t> boards</a:t>
            </a:r>
            <a:endParaRPr lang="en-US" dirty="0"/>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37</a:t>
            </a:fld>
            <a:endParaRPr lang="en-US"/>
          </a:p>
        </p:txBody>
      </p:sp>
    </p:spTree>
    <p:extLst>
      <p:ext uri="{BB962C8B-B14F-4D97-AF65-F5344CB8AC3E}">
        <p14:creationId xmlns:p14="http://schemas.microsoft.com/office/powerpoint/2010/main" val="114282849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2371727"/>
            <a:ext cx="7924800" cy="3977504"/>
          </a:xfrm>
          <a:prstGeom prst="rect">
            <a:avLst/>
          </a:prstGeom>
        </p:spPr>
      </p:pic>
      <p:sp>
        <p:nvSpPr>
          <p:cNvPr id="2" name="Title 1"/>
          <p:cNvSpPr>
            <a:spLocks noGrp="1"/>
          </p:cNvSpPr>
          <p:nvPr>
            <p:ph type="title"/>
          </p:nvPr>
        </p:nvSpPr>
        <p:spPr/>
        <p:txBody>
          <a:bodyPr>
            <a:normAutofit/>
          </a:bodyPr>
          <a:lstStyle/>
          <a:p>
            <a:r>
              <a:rPr lang="en-US" sz="4000" dirty="0" smtClean="0"/>
              <a:t>Xilinx university program</a:t>
            </a:r>
            <a:endParaRPr lang="en-US" sz="4000" dirty="0"/>
          </a:p>
        </p:txBody>
      </p:sp>
      <p:sp>
        <p:nvSpPr>
          <p:cNvPr id="3" name="Content Placeholder 2"/>
          <p:cNvSpPr>
            <a:spLocks noGrp="1"/>
          </p:cNvSpPr>
          <p:nvPr>
            <p:ph idx="1"/>
          </p:nvPr>
        </p:nvSpPr>
        <p:spPr>
          <a:xfrm>
            <a:off x="457200" y="1295400"/>
            <a:ext cx="8229600" cy="4876800"/>
          </a:xfrm>
        </p:spPr>
        <p:txBody>
          <a:bodyPr/>
          <a:lstStyle/>
          <a:p>
            <a:r>
              <a:rPr lang="en-US" sz="2000" dirty="0">
                <a:hlinkClick r:id="rId4"/>
              </a:rPr>
              <a:t>https://</a:t>
            </a:r>
            <a:r>
              <a:rPr lang="en-US" sz="2000" dirty="0" smtClean="0">
                <a:hlinkClick r:id="rId4"/>
              </a:rPr>
              <a:t>www.xilinx.com/support/university.html</a:t>
            </a:r>
            <a:endParaRPr lang="en-US" sz="2000" dirty="0" smtClean="0"/>
          </a:p>
          <a:p>
            <a:r>
              <a:rPr lang="en-US" sz="2000" dirty="0" smtClean="0">
                <a:hlinkClick r:id="rId5"/>
              </a:rPr>
              <a:t>https</a:t>
            </a:r>
            <a:r>
              <a:rPr lang="en-US" sz="2000" dirty="0">
                <a:hlinkClick r:id="rId5"/>
              </a:rPr>
              <a:t>://</a:t>
            </a:r>
            <a:r>
              <a:rPr lang="en-US" sz="2000" dirty="0" smtClean="0">
                <a:hlinkClick r:id="rId5"/>
              </a:rPr>
              <a:t>www.xilinx.com/support/university/boards-portfolio/xup-boards/RealDigitalBoolenBoard.html</a:t>
            </a:r>
            <a:endParaRPr lang="en-US" sz="2000" dirty="0" smtClean="0"/>
          </a:p>
          <a:p>
            <a:endParaRPr lang="en-US" dirty="0"/>
          </a:p>
        </p:txBody>
      </p:sp>
      <p:sp>
        <p:nvSpPr>
          <p:cNvPr id="5" name="TextBox 4"/>
          <p:cNvSpPr txBox="1"/>
          <p:nvPr/>
        </p:nvSpPr>
        <p:spPr>
          <a:xfrm>
            <a:off x="2133600" y="6377806"/>
            <a:ext cx="2400016" cy="338554"/>
          </a:xfrm>
          <a:prstGeom prst="rect">
            <a:avLst/>
          </a:prstGeom>
          <a:noFill/>
        </p:spPr>
        <p:txBody>
          <a:bodyPr wrap="none" rtlCol="0">
            <a:spAutoFit/>
          </a:bodyPr>
          <a:lstStyle/>
          <a:p>
            <a:r>
              <a:rPr lang="en-US" sz="1600" dirty="0" smtClean="0"/>
              <a:t>$74             $123          $200</a:t>
            </a:r>
            <a:endParaRPr lang="en-US" sz="1600" dirty="0"/>
          </a:p>
        </p:txBody>
      </p:sp>
      <p:sp>
        <p:nvSpPr>
          <p:cNvPr id="6" name="Date Placeholder 5"/>
          <p:cNvSpPr>
            <a:spLocks noGrp="1"/>
          </p:cNvSpPr>
          <p:nvPr>
            <p:ph type="dt" sz="half" idx="10"/>
          </p:nvPr>
        </p:nvSpPr>
        <p:spPr/>
        <p:txBody>
          <a:bodyPr/>
          <a:lstStyle/>
          <a:p>
            <a:fld id="{641A6DBF-E558-4860-BAAD-D0175BA6C009}" type="datetime1">
              <a:rPr lang="en-US" smtClean="0"/>
              <a:t>2/21/2023</a:t>
            </a:fld>
            <a:endParaRPr lang="en-US" dirty="0"/>
          </a:p>
        </p:txBody>
      </p:sp>
      <p:sp>
        <p:nvSpPr>
          <p:cNvPr id="7" name="Slide Number Placeholder 6"/>
          <p:cNvSpPr>
            <a:spLocks noGrp="1"/>
          </p:cNvSpPr>
          <p:nvPr>
            <p:ph type="sldNum" sz="quarter" idx="12"/>
          </p:nvPr>
        </p:nvSpPr>
        <p:spPr/>
        <p:txBody>
          <a:bodyPr/>
          <a:lstStyle/>
          <a:p>
            <a:fld id="{8C4915E3-0B55-498E-8533-E3BB9F551847}" type="slidenum">
              <a:rPr lang="en-US" smtClean="0"/>
              <a:t>38</a:t>
            </a:fld>
            <a:endParaRPr lang="en-US"/>
          </a:p>
        </p:txBody>
      </p:sp>
      <p:sp>
        <p:nvSpPr>
          <p:cNvPr id="10" name="TextBox 9"/>
          <p:cNvSpPr txBox="1"/>
          <p:nvPr/>
        </p:nvSpPr>
        <p:spPr>
          <a:xfrm>
            <a:off x="4948286" y="6377806"/>
            <a:ext cx="601447" cy="338554"/>
          </a:xfrm>
          <a:prstGeom prst="rect">
            <a:avLst/>
          </a:prstGeom>
          <a:noFill/>
        </p:spPr>
        <p:txBody>
          <a:bodyPr wrap="none" rtlCol="0">
            <a:spAutoFit/>
          </a:bodyPr>
          <a:lstStyle/>
          <a:p>
            <a:r>
              <a:rPr lang="en-US" sz="1600" dirty="0" smtClean="0"/>
              <a:t>$549</a:t>
            </a:r>
          </a:p>
        </p:txBody>
      </p:sp>
      <p:sp>
        <p:nvSpPr>
          <p:cNvPr id="13" name="TextBox 12"/>
          <p:cNvSpPr txBox="1"/>
          <p:nvPr/>
        </p:nvSpPr>
        <p:spPr>
          <a:xfrm>
            <a:off x="5943600" y="6370180"/>
            <a:ext cx="705642" cy="338554"/>
          </a:xfrm>
          <a:prstGeom prst="rect">
            <a:avLst/>
          </a:prstGeom>
          <a:noFill/>
        </p:spPr>
        <p:txBody>
          <a:bodyPr wrap="none" rtlCol="0">
            <a:spAutoFit/>
          </a:bodyPr>
          <a:lstStyle/>
          <a:p>
            <a:r>
              <a:rPr lang="en-US" sz="1600" dirty="0" smtClean="0"/>
              <a:t>$2149</a:t>
            </a:r>
            <a:endParaRPr lang="en-US" sz="1600" dirty="0"/>
          </a:p>
        </p:txBody>
      </p:sp>
      <p:sp>
        <p:nvSpPr>
          <p:cNvPr id="8" name="TextBox 7"/>
          <p:cNvSpPr txBox="1"/>
          <p:nvPr/>
        </p:nvSpPr>
        <p:spPr>
          <a:xfrm>
            <a:off x="6934200" y="6349231"/>
            <a:ext cx="705642" cy="338554"/>
          </a:xfrm>
          <a:prstGeom prst="rect">
            <a:avLst/>
          </a:prstGeom>
          <a:noFill/>
        </p:spPr>
        <p:txBody>
          <a:bodyPr wrap="none" rtlCol="0">
            <a:spAutoFit/>
          </a:bodyPr>
          <a:lstStyle/>
          <a:p>
            <a:r>
              <a:rPr lang="en-US" sz="1600" dirty="0"/>
              <a:t>$</a:t>
            </a:r>
            <a:r>
              <a:rPr lang="en-US" sz="1600" dirty="0" smtClean="0"/>
              <a:t>7695</a:t>
            </a:r>
            <a:endParaRPr lang="en-US" sz="1600" dirty="0"/>
          </a:p>
        </p:txBody>
      </p:sp>
    </p:spTree>
    <p:extLst>
      <p:ext uri="{BB962C8B-B14F-4D97-AF65-F5344CB8AC3E}">
        <p14:creationId xmlns:p14="http://schemas.microsoft.com/office/powerpoint/2010/main" val="226295187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a:bodyPr>
          <a:lstStyle/>
          <a:p>
            <a:r>
              <a:rPr lang="en-US" sz="4000" dirty="0" smtClean="0"/>
              <a:t>Outline</a:t>
            </a:r>
            <a:endParaRPr lang="en-US" sz="4000" dirty="0"/>
          </a:p>
        </p:txBody>
      </p:sp>
      <p:sp>
        <p:nvSpPr>
          <p:cNvPr id="3" name="Content Placeholder 2"/>
          <p:cNvSpPr>
            <a:spLocks noGrp="1"/>
          </p:cNvSpPr>
          <p:nvPr>
            <p:ph idx="1"/>
          </p:nvPr>
        </p:nvSpPr>
        <p:spPr>
          <a:xfrm>
            <a:off x="457200" y="990600"/>
            <a:ext cx="8229600" cy="5562600"/>
          </a:xfrm>
        </p:spPr>
        <p:txBody>
          <a:bodyPr>
            <a:normAutofit fontScale="92500" lnSpcReduction="20000"/>
          </a:bodyPr>
          <a:lstStyle/>
          <a:p>
            <a:r>
              <a:rPr lang="en-US" dirty="0" smtClean="0"/>
              <a:t>Some FPGA basics</a:t>
            </a:r>
          </a:p>
          <a:p>
            <a:r>
              <a:rPr lang="en-US" dirty="0" smtClean="0"/>
              <a:t>The FPGA Boot Camp review</a:t>
            </a:r>
          </a:p>
          <a:p>
            <a:pPr lvl="1"/>
            <a:r>
              <a:rPr lang="en-US" dirty="0" smtClean="0"/>
              <a:t>Choice of boards</a:t>
            </a:r>
          </a:p>
          <a:p>
            <a:pPr lvl="2"/>
            <a:r>
              <a:rPr lang="en-US" sz="2600" dirty="0" err="1" smtClean="0"/>
              <a:t>Terasic</a:t>
            </a:r>
            <a:r>
              <a:rPr lang="en-US" sz="2600" dirty="0" smtClean="0"/>
              <a:t> DE-10 Lite</a:t>
            </a:r>
          </a:p>
          <a:p>
            <a:pPr lvl="2"/>
            <a:r>
              <a:rPr lang="en-US" sz="2600" dirty="0" err="1" smtClean="0"/>
              <a:t>RealDigital</a:t>
            </a:r>
            <a:r>
              <a:rPr lang="en-US" sz="2600" dirty="0" smtClean="0"/>
              <a:t> Boolean board</a:t>
            </a:r>
          </a:p>
          <a:p>
            <a:pPr lvl="1"/>
            <a:r>
              <a:rPr lang="en-US" dirty="0"/>
              <a:t>C</a:t>
            </a:r>
            <a:r>
              <a:rPr lang="en-US" dirty="0" smtClean="0"/>
              <a:t>omments</a:t>
            </a:r>
          </a:p>
          <a:p>
            <a:r>
              <a:rPr lang="en-US" dirty="0" smtClean="0"/>
              <a:t>The $20 FPGA kit choices</a:t>
            </a:r>
          </a:p>
          <a:p>
            <a:pPr lvl="1"/>
            <a:r>
              <a:rPr lang="en-US" dirty="0" smtClean="0"/>
              <a:t>The </a:t>
            </a:r>
            <a:r>
              <a:rPr lang="en-US" dirty="0" err="1"/>
              <a:t>Seeed</a:t>
            </a:r>
            <a:r>
              <a:rPr lang="en-US" dirty="0"/>
              <a:t> </a:t>
            </a:r>
            <a:r>
              <a:rPr lang="en-US" dirty="0" smtClean="0"/>
              <a:t>Studio Tang </a:t>
            </a:r>
            <a:r>
              <a:rPr lang="en-US" dirty="0" err="1" smtClean="0"/>
              <a:t>nano</a:t>
            </a:r>
            <a:r>
              <a:rPr lang="en-US" dirty="0" smtClean="0"/>
              <a:t> 9K</a:t>
            </a:r>
          </a:p>
          <a:p>
            <a:pPr lvl="1"/>
            <a:r>
              <a:rPr lang="en-US" dirty="0" smtClean="0"/>
              <a:t>The </a:t>
            </a:r>
            <a:r>
              <a:rPr lang="en-US" dirty="0" err="1" smtClean="0"/>
              <a:t>Alinx</a:t>
            </a:r>
            <a:r>
              <a:rPr lang="en-US" dirty="0" smtClean="0"/>
              <a:t> AX309 Spartan-6 board</a:t>
            </a:r>
          </a:p>
          <a:p>
            <a:r>
              <a:rPr lang="en-US" dirty="0" smtClean="0"/>
              <a:t>Advanced FPGA subjects of note</a:t>
            </a:r>
          </a:p>
          <a:p>
            <a:pPr lvl="1"/>
            <a:r>
              <a:rPr lang="en-US" dirty="0" err="1" smtClean="0"/>
              <a:t>RealDigital</a:t>
            </a:r>
            <a:r>
              <a:rPr lang="en-US" dirty="0" smtClean="0"/>
              <a:t> board selection</a:t>
            </a:r>
          </a:p>
          <a:p>
            <a:pPr lvl="1"/>
            <a:r>
              <a:rPr lang="en-US" dirty="0" smtClean="0"/>
              <a:t>AMD/Xilinx academic boards</a:t>
            </a:r>
          </a:p>
          <a:p>
            <a:pPr lvl="1"/>
            <a:r>
              <a:rPr lang="en-US" dirty="0" smtClean="0"/>
              <a:t>Intel/Altera academic boards</a:t>
            </a:r>
            <a:endParaRPr lang="en-US" dirty="0"/>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4</a:t>
            </a:fld>
            <a:endParaRPr lang="en-US" dirty="0"/>
          </a:p>
        </p:txBody>
      </p:sp>
    </p:spTree>
    <p:extLst>
      <p:ext uri="{BB962C8B-B14F-4D97-AF65-F5344CB8AC3E}">
        <p14:creationId xmlns:p14="http://schemas.microsoft.com/office/powerpoint/2010/main" val="32028945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62000"/>
          </a:xfrm>
        </p:spPr>
        <p:txBody>
          <a:bodyPr>
            <a:normAutofit/>
          </a:bodyPr>
          <a:lstStyle/>
          <a:p>
            <a:r>
              <a:rPr lang="en-US" sz="4000" dirty="0" smtClean="0"/>
              <a:t>FPGA Basics</a:t>
            </a:r>
            <a:endParaRPr lang="en-US" sz="4000" dirty="0"/>
          </a:p>
        </p:txBody>
      </p:sp>
      <p:sp>
        <p:nvSpPr>
          <p:cNvPr id="3" name="Content Placeholder 2"/>
          <p:cNvSpPr>
            <a:spLocks noGrp="1"/>
          </p:cNvSpPr>
          <p:nvPr>
            <p:ph idx="1"/>
          </p:nvPr>
        </p:nvSpPr>
        <p:spPr>
          <a:xfrm>
            <a:off x="457200" y="1066800"/>
            <a:ext cx="8229600" cy="5257800"/>
          </a:xfrm>
        </p:spPr>
        <p:txBody>
          <a:bodyPr>
            <a:normAutofit/>
          </a:bodyPr>
          <a:lstStyle/>
          <a:p>
            <a:r>
              <a:rPr lang="en-US" dirty="0" smtClean="0"/>
              <a:t>LUTs	</a:t>
            </a:r>
            <a:r>
              <a:rPr lang="en-US" sz="2800" dirty="0" smtClean="0"/>
              <a:t>Four to six inputs, one or two outputs</a:t>
            </a:r>
          </a:p>
          <a:p>
            <a:pPr lvl="1"/>
            <a:r>
              <a:rPr lang="en-US" dirty="0" smtClean="0"/>
              <a:t>Consistent within a family of parts</a:t>
            </a:r>
          </a:p>
          <a:p>
            <a:pPr lvl="1"/>
            <a:r>
              <a:rPr lang="en-US" dirty="0" smtClean="0"/>
              <a:t>A 6LUT equals approximately 1.5 4LUTs</a:t>
            </a:r>
          </a:p>
          <a:p>
            <a:r>
              <a:rPr lang="en-US" dirty="0" smtClean="0"/>
              <a:t>D flip-flops	</a:t>
            </a:r>
            <a:r>
              <a:rPr lang="en-US" sz="2800" dirty="0" smtClean="0"/>
              <a:t>Clock &amp; D in, Q &amp; not-Q out</a:t>
            </a:r>
            <a:endParaRPr lang="en-US" dirty="0" smtClean="0"/>
          </a:p>
          <a:p>
            <a:r>
              <a:rPr lang="en-US" dirty="0" smtClean="0"/>
              <a:t>Block RAM	</a:t>
            </a:r>
            <a:r>
              <a:rPr lang="en-US" sz="2800" dirty="0" smtClean="0"/>
              <a:t>Two R/W ports, aspect ratio adj.</a:t>
            </a:r>
            <a:endParaRPr lang="en-US" dirty="0" smtClean="0"/>
          </a:p>
          <a:p>
            <a:r>
              <a:rPr lang="en-US" dirty="0" smtClean="0"/>
              <a:t>IO pins		</a:t>
            </a:r>
            <a:r>
              <a:rPr lang="en-US" sz="2800" dirty="0" smtClean="0"/>
              <a:t>Voltage &amp; drive strength adj.</a:t>
            </a:r>
            <a:endParaRPr lang="en-US" dirty="0" smtClean="0"/>
          </a:p>
          <a:p>
            <a:r>
              <a:rPr lang="en-US" dirty="0" smtClean="0"/>
              <a:t>DSP		</a:t>
            </a:r>
            <a:r>
              <a:rPr lang="en-US" sz="2800" dirty="0" smtClean="0"/>
              <a:t>Multiply and/or accumulate </a:t>
            </a:r>
          </a:p>
          <a:p>
            <a:r>
              <a:rPr lang="en-US" dirty="0" smtClean="0"/>
              <a:t>Tools		</a:t>
            </a:r>
            <a:r>
              <a:rPr lang="en-US" sz="2800" dirty="0" smtClean="0"/>
              <a:t>Open source or vendor provided</a:t>
            </a:r>
          </a:p>
          <a:p>
            <a:pPr lvl="1"/>
            <a:r>
              <a:rPr lang="en-US" sz="2400" dirty="0" smtClean="0"/>
              <a:t>Free tools for small &amp; medium size low cost parts</a:t>
            </a:r>
            <a:endParaRPr lang="en-US" sz="2400" dirty="0"/>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5</a:t>
            </a:fld>
            <a:endParaRPr lang="en-US"/>
          </a:p>
        </p:txBody>
      </p:sp>
    </p:spTree>
    <p:extLst>
      <p:ext uri="{BB962C8B-B14F-4D97-AF65-F5344CB8AC3E}">
        <p14:creationId xmlns:p14="http://schemas.microsoft.com/office/powerpoint/2010/main" val="24198075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792162"/>
          </a:xfrm>
        </p:spPr>
        <p:txBody>
          <a:bodyPr>
            <a:normAutofit/>
          </a:bodyPr>
          <a:lstStyle/>
          <a:p>
            <a:r>
              <a:rPr lang="en-US" sz="4000" dirty="0" smtClean="0"/>
              <a:t>LUTs</a:t>
            </a:r>
            <a:endParaRPr lang="en-US" sz="4000" dirty="0"/>
          </a:p>
        </p:txBody>
      </p:sp>
      <p:sp>
        <p:nvSpPr>
          <p:cNvPr id="3" name="Content Placeholder 2"/>
          <p:cNvSpPr>
            <a:spLocks noGrp="1"/>
          </p:cNvSpPr>
          <p:nvPr>
            <p:ph idx="1"/>
          </p:nvPr>
        </p:nvSpPr>
        <p:spPr>
          <a:xfrm>
            <a:off x="533400" y="1066800"/>
            <a:ext cx="8229600" cy="4525963"/>
          </a:xfrm>
        </p:spPr>
        <p:txBody>
          <a:bodyPr>
            <a:normAutofit/>
          </a:bodyPr>
          <a:lstStyle/>
          <a:p>
            <a:r>
              <a:rPr lang="en-US" sz="2800" dirty="0"/>
              <a:t>Performing Boolean Algebra inside an FPGA using Look-Up Tables (LUTs</a:t>
            </a:r>
            <a:r>
              <a:rPr lang="en-US" sz="2800" dirty="0" smtClean="0"/>
              <a:t>)</a:t>
            </a:r>
          </a:p>
          <a:p>
            <a:r>
              <a:rPr lang="en-US" sz="2800" dirty="0">
                <a:hlinkClick r:id="rId3"/>
              </a:rPr>
              <a:t>https://nandland.com/lesson-4-what-is-a-look-up-table-lut</a:t>
            </a:r>
            <a:r>
              <a:rPr lang="en-US" sz="2800" dirty="0" smtClean="0">
                <a:hlinkClick r:id="rId3"/>
              </a:rPr>
              <a:t>/</a:t>
            </a:r>
            <a:r>
              <a:rPr lang="en-US" sz="2800" dirty="0" smtClean="0"/>
              <a:t>:</a:t>
            </a:r>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6</a:t>
            </a:fld>
            <a:endParaRPr lang="en-US"/>
          </a:p>
        </p:txBody>
      </p:sp>
      <p:sp>
        <p:nvSpPr>
          <p:cNvPr id="7" name="TextBox 6"/>
          <p:cNvSpPr txBox="1"/>
          <p:nvPr/>
        </p:nvSpPr>
        <p:spPr>
          <a:xfrm>
            <a:off x="762000" y="2971800"/>
            <a:ext cx="7162800" cy="2554545"/>
          </a:xfrm>
          <a:prstGeom prst="rect">
            <a:avLst/>
          </a:prstGeom>
          <a:noFill/>
        </p:spPr>
        <p:txBody>
          <a:bodyPr wrap="square" rtlCol="0">
            <a:spAutoFit/>
          </a:bodyPr>
          <a:lstStyle/>
          <a:p>
            <a:r>
              <a:rPr lang="en-US" sz="2000" dirty="0" smtClean="0"/>
              <a:t>“Note </a:t>
            </a:r>
            <a:r>
              <a:rPr lang="en-US" sz="2000" dirty="0"/>
              <a:t>to the reader: many textbooks and classrooms will spend </a:t>
            </a:r>
            <a:r>
              <a:rPr lang="en-US" sz="2000" dirty="0" smtClean="0"/>
              <a:t>a</a:t>
            </a:r>
          </a:p>
          <a:p>
            <a:r>
              <a:rPr lang="en-US" sz="2000" dirty="0" smtClean="0"/>
              <a:t> </a:t>
            </a:r>
            <a:r>
              <a:rPr lang="en-US" sz="2000" dirty="0"/>
              <a:t>significant amount of time discussing how LUTs can be wired </a:t>
            </a:r>
            <a:r>
              <a:rPr lang="en-US" sz="2000" dirty="0" smtClean="0"/>
              <a:t>to</a:t>
            </a:r>
          </a:p>
          <a:p>
            <a:r>
              <a:rPr lang="en-US" sz="2000" dirty="0" smtClean="0"/>
              <a:t> </a:t>
            </a:r>
            <a:r>
              <a:rPr lang="en-US" sz="2000" dirty="0"/>
              <a:t>create the optimal solution to a Boolean expression. </a:t>
            </a:r>
            <a:r>
              <a:rPr lang="en-US" sz="2000" dirty="0" smtClean="0"/>
              <a:t> Optimal</a:t>
            </a:r>
          </a:p>
          <a:p>
            <a:r>
              <a:rPr lang="en-US" sz="2000" dirty="0" smtClean="0"/>
              <a:t> </a:t>
            </a:r>
            <a:r>
              <a:rPr lang="en-US" sz="2000" dirty="0"/>
              <a:t>means that it uses the least number of gates possible. </a:t>
            </a:r>
            <a:r>
              <a:rPr lang="en-US" sz="2000" dirty="0" smtClean="0"/>
              <a:t>Topics</a:t>
            </a:r>
          </a:p>
          <a:p>
            <a:r>
              <a:rPr lang="en-US" sz="2000" dirty="0" smtClean="0"/>
              <a:t> </a:t>
            </a:r>
            <a:r>
              <a:rPr lang="en-US" sz="2000" dirty="0"/>
              <a:t>such as De Morgan’s Law, </a:t>
            </a:r>
            <a:r>
              <a:rPr lang="en-US" sz="2000" dirty="0" err="1"/>
              <a:t>Karnaugh</a:t>
            </a:r>
            <a:r>
              <a:rPr lang="en-US" sz="2000" dirty="0"/>
              <a:t> Maps, the </a:t>
            </a:r>
            <a:r>
              <a:rPr lang="en-US" sz="2000" dirty="0" smtClean="0"/>
              <a:t>Quine-</a:t>
            </a:r>
            <a:r>
              <a:rPr lang="en-US" sz="2000" dirty="0" err="1" smtClean="0"/>
              <a:t>McCluskey</a:t>
            </a:r>
            <a:endParaRPr lang="en-US" sz="2000" dirty="0" smtClean="0"/>
          </a:p>
          <a:p>
            <a:r>
              <a:rPr lang="en-US" sz="2000" dirty="0" smtClean="0"/>
              <a:t> </a:t>
            </a:r>
            <a:r>
              <a:rPr lang="en-US" sz="2000" dirty="0"/>
              <a:t>method, and others are usually discussed at great length </a:t>
            </a:r>
            <a:r>
              <a:rPr lang="en-US" sz="2000" dirty="0" smtClean="0"/>
              <a:t>that</a:t>
            </a:r>
          </a:p>
          <a:p>
            <a:r>
              <a:rPr lang="en-US" sz="2000" dirty="0" smtClean="0"/>
              <a:t> </a:t>
            </a:r>
            <a:r>
              <a:rPr lang="en-US" sz="2000" dirty="0"/>
              <a:t>describe how to optimize digital logic. However I feel that this </a:t>
            </a:r>
            <a:r>
              <a:rPr lang="en-US" sz="2000" dirty="0" smtClean="0"/>
              <a:t>is</a:t>
            </a:r>
          </a:p>
          <a:p>
            <a:r>
              <a:rPr lang="en-US" sz="2000" dirty="0" smtClean="0"/>
              <a:t> </a:t>
            </a:r>
            <a:r>
              <a:rPr lang="en-US" sz="2000" dirty="0"/>
              <a:t>not necessary to begin learning about FPGAs</a:t>
            </a:r>
            <a:r>
              <a:rPr lang="en-US" sz="2000" dirty="0" smtClean="0"/>
              <a:t>.”</a:t>
            </a:r>
            <a:r>
              <a:rPr lang="en-US" sz="2000" dirty="0"/>
              <a:t> </a:t>
            </a:r>
          </a:p>
        </p:txBody>
      </p:sp>
    </p:spTree>
    <p:extLst>
      <p:ext uri="{BB962C8B-B14F-4D97-AF65-F5344CB8AC3E}">
        <p14:creationId xmlns:p14="http://schemas.microsoft.com/office/powerpoint/2010/main" val="5940919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Block RAM tutorial</a:t>
            </a:r>
            <a:endParaRPr lang="en-US" sz="4000" dirty="0"/>
          </a:p>
        </p:txBody>
      </p:sp>
      <p:sp>
        <p:nvSpPr>
          <p:cNvPr id="3" name="Content Placeholder 2"/>
          <p:cNvSpPr>
            <a:spLocks noGrp="1"/>
          </p:cNvSpPr>
          <p:nvPr>
            <p:ph idx="1"/>
          </p:nvPr>
        </p:nvSpPr>
        <p:spPr/>
        <p:txBody>
          <a:bodyPr/>
          <a:lstStyle/>
          <a:p>
            <a:r>
              <a:rPr lang="en-US" sz="2400" dirty="0">
                <a:hlinkClick r:id="rId3"/>
              </a:rPr>
              <a:t>https://nandland.com/lesson-15-what-is-a-block-ram-bram</a:t>
            </a:r>
            <a:r>
              <a:rPr lang="en-US" sz="2400" dirty="0" smtClean="0">
                <a:hlinkClick r:id="rId3"/>
              </a:rPr>
              <a:t>/</a:t>
            </a:r>
            <a:endParaRPr lang="en-US" sz="2400" dirty="0" smtClean="0"/>
          </a:p>
          <a:p>
            <a:endParaRPr lang="en-US" dirty="0"/>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7</a:t>
            </a:fld>
            <a:endParaRPr lang="en-US"/>
          </a:p>
        </p:txBody>
      </p:sp>
      <p:pic>
        <p:nvPicPr>
          <p:cNvPr id="6" name="Picture 5" descr="What is a Block RAM in an FPGA? For Beginners. - Google Chrom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133600"/>
            <a:ext cx="9144000" cy="3715179"/>
          </a:xfrm>
          <a:prstGeom prst="rect">
            <a:avLst/>
          </a:prstGeom>
        </p:spPr>
      </p:pic>
    </p:spTree>
    <p:extLst>
      <p:ext uri="{BB962C8B-B14F-4D97-AF65-F5344CB8AC3E}">
        <p14:creationId xmlns:p14="http://schemas.microsoft.com/office/powerpoint/2010/main" val="28984902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normAutofit/>
          </a:bodyPr>
          <a:lstStyle/>
          <a:p>
            <a:r>
              <a:rPr lang="en-US" sz="4000" dirty="0" smtClean="0"/>
              <a:t>The FPGA Boot Camp task</a:t>
            </a:r>
            <a:endParaRPr lang="en-US" sz="4000" dirty="0"/>
          </a:p>
        </p:txBody>
      </p:sp>
      <p:sp>
        <p:nvSpPr>
          <p:cNvPr id="3" name="Content Placeholder 2"/>
          <p:cNvSpPr>
            <a:spLocks noGrp="1"/>
          </p:cNvSpPr>
          <p:nvPr>
            <p:ph idx="1"/>
          </p:nvPr>
        </p:nvSpPr>
        <p:spPr>
          <a:xfrm>
            <a:off x="457200" y="1219200"/>
            <a:ext cx="8229600" cy="5181600"/>
          </a:xfrm>
        </p:spPr>
        <p:txBody>
          <a:bodyPr>
            <a:normAutofit/>
          </a:bodyPr>
          <a:lstStyle/>
          <a:p>
            <a:r>
              <a:rPr lang="en-US" dirty="0" smtClean="0"/>
              <a:t>Establish a minimum set of features</a:t>
            </a:r>
          </a:p>
          <a:p>
            <a:r>
              <a:rPr lang="en-US" dirty="0" smtClean="0"/>
              <a:t>Find lowest cost boards</a:t>
            </a:r>
          </a:p>
          <a:p>
            <a:r>
              <a:rPr lang="en-US" dirty="0" smtClean="0"/>
              <a:t>Establish a Boot Camp program/slide deck</a:t>
            </a:r>
          </a:p>
          <a:p>
            <a:r>
              <a:rPr lang="en-US" dirty="0" smtClean="0"/>
              <a:t>Modify the Digital Designer tool</a:t>
            </a:r>
          </a:p>
          <a:p>
            <a:r>
              <a:rPr lang="en-US" dirty="0" smtClean="0"/>
              <a:t>Conduct the classes</a:t>
            </a:r>
          </a:p>
          <a:p>
            <a:r>
              <a:rPr lang="en-US" dirty="0" smtClean="0"/>
              <a:t>Comments</a:t>
            </a:r>
          </a:p>
          <a:p>
            <a:pPr lvl="1"/>
            <a:r>
              <a:rPr lang="en-US" dirty="0" smtClean="0"/>
              <a:t>Modest price increases</a:t>
            </a:r>
          </a:p>
          <a:p>
            <a:pPr lvl="1"/>
            <a:r>
              <a:rPr lang="en-US" dirty="0" err="1" smtClean="0"/>
              <a:t>Vivado</a:t>
            </a:r>
            <a:r>
              <a:rPr lang="en-US" dirty="0" smtClean="0"/>
              <a:t> disk space</a:t>
            </a:r>
          </a:p>
          <a:p>
            <a:pPr lvl="1"/>
            <a:r>
              <a:rPr lang="en-US" dirty="0" smtClean="0"/>
              <a:t>Local university courses</a:t>
            </a:r>
            <a:endParaRPr lang="en-US" dirty="0"/>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8</a:t>
            </a:fld>
            <a:endParaRPr lang="en-US"/>
          </a:p>
        </p:txBody>
      </p:sp>
    </p:spTree>
    <p:extLst>
      <p:ext uri="{BB962C8B-B14F-4D97-AF65-F5344CB8AC3E}">
        <p14:creationId xmlns:p14="http://schemas.microsoft.com/office/powerpoint/2010/main" val="32823635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020762"/>
          </a:xfrm>
        </p:spPr>
        <p:txBody>
          <a:bodyPr>
            <a:normAutofit fontScale="90000"/>
          </a:bodyPr>
          <a:lstStyle/>
          <a:p>
            <a:r>
              <a:rPr lang="en-US" sz="4000" dirty="0" smtClean="0"/>
              <a:t>The FPGA Boot Camp</a:t>
            </a:r>
            <a:br>
              <a:rPr lang="en-US" sz="4000" dirty="0" smtClean="0"/>
            </a:br>
            <a:r>
              <a:rPr lang="en-US" sz="3600" dirty="0"/>
              <a:t>Board choices</a:t>
            </a:r>
            <a:endParaRPr lang="en-US" sz="4000" dirty="0"/>
          </a:p>
        </p:txBody>
      </p:sp>
      <p:sp>
        <p:nvSpPr>
          <p:cNvPr id="3" name="Content Placeholder 2"/>
          <p:cNvSpPr>
            <a:spLocks noGrp="1"/>
          </p:cNvSpPr>
          <p:nvPr>
            <p:ph idx="1"/>
          </p:nvPr>
        </p:nvSpPr>
        <p:spPr/>
        <p:txBody>
          <a:bodyPr>
            <a:normAutofit fontScale="92500" lnSpcReduction="20000"/>
          </a:bodyPr>
          <a:lstStyle/>
          <a:p>
            <a:r>
              <a:rPr lang="en-US" dirty="0" err="1" smtClean="0"/>
              <a:t>Realdigital</a:t>
            </a:r>
            <a:r>
              <a:rPr lang="en-US" dirty="0" smtClean="0"/>
              <a:t> Boolean board</a:t>
            </a:r>
          </a:p>
          <a:p>
            <a:pPr lvl="1"/>
            <a:r>
              <a:rPr lang="en-US" dirty="0" smtClean="0"/>
              <a:t>Located in USA</a:t>
            </a:r>
          </a:p>
          <a:p>
            <a:pPr lvl="1"/>
            <a:r>
              <a:rPr lang="en-US" dirty="0" smtClean="0"/>
              <a:t>15 week courseware</a:t>
            </a:r>
          </a:p>
          <a:p>
            <a:pPr lvl="1"/>
            <a:r>
              <a:rPr lang="en-US" dirty="0" smtClean="0"/>
              <a:t>(16) switches &amp; LEDs, (8) 7-segment digits</a:t>
            </a:r>
          </a:p>
          <a:p>
            <a:pPr lvl="1"/>
            <a:r>
              <a:rPr lang="en-US" dirty="0" smtClean="0"/>
              <a:t>Constraint files generated by Digital Designer</a:t>
            </a:r>
          </a:p>
          <a:p>
            <a:r>
              <a:rPr lang="en-US" dirty="0" err="1" smtClean="0"/>
              <a:t>Terasic</a:t>
            </a:r>
            <a:r>
              <a:rPr lang="en-US" dirty="0" smtClean="0"/>
              <a:t> DE-10 Lite</a:t>
            </a:r>
          </a:p>
          <a:p>
            <a:pPr lvl="1"/>
            <a:r>
              <a:rPr lang="en-US" dirty="0" smtClean="0"/>
              <a:t>Located in Taiwan</a:t>
            </a:r>
          </a:p>
          <a:p>
            <a:pPr lvl="1"/>
            <a:r>
              <a:rPr lang="en-US" dirty="0" smtClean="0"/>
              <a:t>Some course </a:t>
            </a:r>
            <a:r>
              <a:rPr lang="en-US" dirty="0"/>
              <a:t>material </a:t>
            </a:r>
            <a:r>
              <a:rPr lang="en-US" sz="2600" dirty="0">
                <a:hlinkClick r:id="rId3"/>
              </a:rPr>
              <a:t>https://</a:t>
            </a:r>
            <a:r>
              <a:rPr lang="en-US" sz="2600" dirty="0" smtClean="0">
                <a:hlinkClick r:id="rId3"/>
              </a:rPr>
              <a:t>fpgacademy.org/courses.html</a:t>
            </a:r>
            <a:endParaRPr lang="en-US" sz="2600" dirty="0" smtClean="0"/>
          </a:p>
          <a:p>
            <a:pPr lvl="1"/>
            <a:r>
              <a:rPr lang="en-US" dirty="0" smtClean="0"/>
              <a:t>(10) switches &amp; LEDs, (6) 7-segment digits</a:t>
            </a:r>
          </a:p>
          <a:p>
            <a:pPr lvl="1"/>
            <a:r>
              <a:rPr lang="en-US" dirty="0" smtClean="0"/>
              <a:t>Academic pricing harder to obtain</a:t>
            </a:r>
            <a:endParaRPr lang="en-US" dirty="0"/>
          </a:p>
        </p:txBody>
      </p:sp>
      <p:sp>
        <p:nvSpPr>
          <p:cNvPr id="4" name="Date Placeholder 3"/>
          <p:cNvSpPr>
            <a:spLocks noGrp="1"/>
          </p:cNvSpPr>
          <p:nvPr>
            <p:ph type="dt" sz="half" idx="10"/>
          </p:nvPr>
        </p:nvSpPr>
        <p:spPr/>
        <p:txBody>
          <a:bodyPr/>
          <a:lstStyle/>
          <a:p>
            <a:fld id="{14EB9A91-D727-4CED-A180-175D6B002F12}" type="datetime1">
              <a:rPr lang="en-US" smtClean="0"/>
              <a:t>2/21/2023</a:t>
            </a:fld>
            <a:endParaRPr lang="en-US"/>
          </a:p>
        </p:txBody>
      </p:sp>
      <p:sp>
        <p:nvSpPr>
          <p:cNvPr id="5" name="Slide Number Placeholder 4"/>
          <p:cNvSpPr>
            <a:spLocks noGrp="1"/>
          </p:cNvSpPr>
          <p:nvPr>
            <p:ph type="sldNum" sz="quarter" idx="12"/>
          </p:nvPr>
        </p:nvSpPr>
        <p:spPr/>
        <p:txBody>
          <a:bodyPr/>
          <a:lstStyle/>
          <a:p>
            <a:fld id="{8C4915E3-0B55-498E-8533-E3BB9F551847}" type="slidenum">
              <a:rPr lang="en-US" smtClean="0"/>
              <a:t>9</a:t>
            </a:fld>
            <a:endParaRPr lang="en-US"/>
          </a:p>
        </p:txBody>
      </p:sp>
    </p:spTree>
    <p:extLst>
      <p:ext uri="{BB962C8B-B14F-4D97-AF65-F5344CB8AC3E}">
        <p14:creationId xmlns:p14="http://schemas.microsoft.com/office/powerpoint/2010/main" val="3576741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11030</TotalTime>
  <Words>2897</Words>
  <Application>Microsoft Office PowerPoint</Application>
  <PresentationFormat>On-screen Show (4:3)</PresentationFormat>
  <Paragraphs>487</Paragraphs>
  <Slides>38</Slides>
  <Notes>31</Notes>
  <HiddenSlides>0</HiddenSlides>
  <MMClips>0</MMClips>
  <ScaleCrop>false</ScaleCrop>
  <HeadingPairs>
    <vt:vector size="4" baseType="variant">
      <vt:variant>
        <vt:lpstr>Theme</vt:lpstr>
      </vt:variant>
      <vt:variant>
        <vt:i4>1</vt:i4>
      </vt:variant>
      <vt:variant>
        <vt:lpstr>Slide Titles</vt:lpstr>
      </vt:variant>
      <vt:variant>
        <vt:i4>38</vt:i4>
      </vt:variant>
    </vt:vector>
  </HeadingPairs>
  <TitlesOfParts>
    <vt:vector size="39" baseType="lpstr">
      <vt:lpstr>Office Theme</vt:lpstr>
      <vt:lpstr>One year review of the Emerging Technology Grant for  Digital Systems Education</vt:lpstr>
      <vt:lpstr>Preliminaries</vt:lpstr>
      <vt:lpstr>Caveats</vt:lpstr>
      <vt:lpstr>Outline</vt:lpstr>
      <vt:lpstr>FPGA Basics</vt:lpstr>
      <vt:lpstr>LUTs</vt:lpstr>
      <vt:lpstr>Block RAM tutorial</vt:lpstr>
      <vt:lpstr>The FPGA Boot Camp task</vt:lpstr>
      <vt:lpstr>The FPGA Boot Camp Board choices</vt:lpstr>
      <vt:lpstr>DE10-Lite versus Boolean board</vt:lpstr>
      <vt:lpstr>The FPGA Boot Camp agenda With plenty of hands-on time</vt:lpstr>
      <vt:lpstr>The FPGA Boot Camp Comments</vt:lpstr>
      <vt:lpstr>The $20 FPGA Kit agenda documentation at:  https://github.com/jimbrake/20-dollar-FPGA-kit </vt:lpstr>
      <vt:lpstr>Tang Nano 9K kit assembled</vt:lpstr>
      <vt:lpstr>Alinx Spartan-6 board &amp; JTAG</vt:lpstr>
      <vt:lpstr>The Alinx Spartan-6 kit</vt:lpstr>
      <vt:lpstr>The Tang nano 9K kit</vt:lpstr>
      <vt:lpstr>Display board tm1638-7-segment-display-keypad-led-module</vt:lpstr>
      <vt:lpstr>DIP Switch</vt:lpstr>
      <vt:lpstr>Solderless Breadboard</vt:lpstr>
      <vt:lpstr>PowerPoint Presentation</vt:lpstr>
      <vt:lpstr>RTL for driving display</vt:lpstr>
      <vt:lpstr>Tang nano 9K: What is missing</vt:lpstr>
      <vt:lpstr>Educational programs</vt:lpstr>
      <vt:lpstr>FPGA References</vt:lpstr>
      <vt:lpstr>$20 kits versus full feature board</vt:lpstr>
      <vt:lpstr>Digital-Designer logic simulator</vt:lpstr>
      <vt:lpstr>Interactive digital simulation</vt:lpstr>
      <vt:lpstr> </vt:lpstr>
      <vt:lpstr>RTL (Register Transfer Language) VHDL and Verilog are “hardware description” languages</vt:lpstr>
      <vt:lpstr>Side by side VHDL and Verilog</vt:lpstr>
      <vt:lpstr>What FPGA tools do</vt:lpstr>
      <vt:lpstr>PowerPoint Presentation</vt:lpstr>
      <vt:lpstr>FPGA Video Tutorials</vt:lpstr>
      <vt:lpstr>Advanced FPGA boards and education</vt:lpstr>
      <vt:lpstr>Intel/Altera academic program</vt:lpstr>
      <vt:lpstr>RealDigital boards</vt:lpstr>
      <vt:lpstr>Xilinx university program</vt:lpstr>
    </vt:vector>
  </TitlesOfParts>
  <Company>Toshiba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 Grande Tour of FPGA Land</dc:title>
  <dc:creator>jimbrake</dc:creator>
  <cp:lastModifiedBy>James Brakefield</cp:lastModifiedBy>
  <cp:revision>871</cp:revision>
  <cp:lastPrinted>2022-06-11T03:12:14Z</cp:lastPrinted>
  <dcterms:created xsi:type="dcterms:W3CDTF">2015-03-15T00:52:45Z</dcterms:created>
  <dcterms:modified xsi:type="dcterms:W3CDTF">2023-02-21T20:27:35Z</dcterms:modified>
</cp:coreProperties>
</file>